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709" r:id="rId2"/>
    <p:sldMasterId id="2147483685" r:id="rId3"/>
    <p:sldMasterId id="2147483697" r:id="rId4"/>
    <p:sldMasterId id="2147483682" r:id="rId5"/>
  </p:sldMasterIdLst>
  <p:notesMasterIdLst>
    <p:notesMasterId r:id="rId21"/>
  </p:notesMasterIdLst>
  <p:handoutMasterIdLst>
    <p:handoutMasterId r:id="rId22"/>
  </p:handoutMasterIdLst>
  <p:sldIdLst>
    <p:sldId id="311" r:id="rId6"/>
    <p:sldId id="508" r:id="rId7"/>
    <p:sldId id="509" r:id="rId8"/>
    <p:sldId id="523" r:id="rId9"/>
    <p:sldId id="500" r:id="rId10"/>
    <p:sldId id="524" r:id="rId11"/>
    <p:sldId id="526" r:id="rId12"/>
    <p:sldId id="527" r:id="rId13"/>
    <p:sldId id="528" r:id="rId14"/>
    <p:sldId id="529" r:id="rId15"/>
    <p:sldId id="531" r:id="rId16"/>
    <p:sldId id="537" r:id="rId17"/>
    <p:sldId id="538" r:id="rId18"/>
    <p:sldId id="539" r:id="rId19"/>
    <p:sldId id="541" r:id="rId20"/>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em Gözde Karataş" initials="İGK" lastIdx="1" clrIdx="0">
    <p:extLst>
      <p:ext uri="{19B8F6BF-5375-455C-9EA6-DF929625EA0E}">
        <p15:presenceInfo xmlns:p15="http://schemas.microsoft.com/office/powerpoint/2012/main" userId="İrem Gözde Karataş"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DED"/>
    <a:srgbClr val="FF7C80"/>
    <a:srgbClr val="3A66B4"/>
    <a:srgbClr val="BCDDA7"/>
    <a:srgbClr val="2774C9"/>
    <a:srgbClr val="008000"/>
    <a:srgbClr val="FF6600"/>
    <a:srgbClr val="009900"/>
    <a:srgbClr val="080808"/>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86" autoAdjust="0"/>
    <p:restoredTop sz="84678" autoAdjust="0"/>
  </p:normalViewPr>
  <p:slideViewPr>
    <p:cSldViewPr snapToGrid="0">
      <p:cViewPr varScale="1">
        <p:scale>
          <a:sx n="76" d="100"/>
          <a:sy n="76" d="100"/>
        </p:scale>
        <p:origin x="1590"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950"/>
    </p:cViewPr>
  </p:sorter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04CB44-9106-473F-A2B3-3FD0DA50921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FE97A0DE-36A3-4C0B-8DD6-3E68F1788F5C}">
      <dgm:prSet phldrT="[Metin]"/>
      <dgm:spPr>
        <a:solidFill>
          <a:srgbClr val="F7EDED"/>
        </a:solidFill>
      </dgm:spPr>
      <dgm:t>
        <a:bodyPr/>
        <a:lstStyle/>
        <a:p>
          <a:pPr>
            <a:buFont typeface="Arial" panose="020B0604020202020204" pitchFamily="34" charset="0"/>
            <a:buChar char="•"/>
          </a:pPr>
          <a:r>
            <a:rPr lang="tr-TR" b="1" dirty="0">
              <a:solidFill>
                <a:schemeClr val="accent5">
                  <a:lumMod val="50000"/>
                </a:schemeClr>
              </a:solidFill>
            </a:rPr>
            <a:t>Yabancı ziyaretçi sayısının en az 1.500 olması</a:t>
          </a:r>
          <a:r>
            <a:rPr lang="tr-TR" b="1" dirty="0"/>
            <a:t>,</a:t>
          </a:r>
        </a:p>
      </dgm:t>
    </dgm:pt>
    <dgm:pt modelId="{CD085764-71F7-4AFF-8702-F8C1A7735FA2}" type="parTrans" cxnId="{1046FC6D-EF42-4648-A99D-9626439696B5}">
      <dgm:prSet/>
      <dgm:spPr/>
      <dgm:t>
        <a:bodyPr/>
        <a:lstStyle/>
        <a:p>
          <a:endParaRPr lang="tr-TR"/>
        </a:p>
      </dgm:t>
    </dgm:pt>
    <dgm:pt modelId="{E5FFC515-ACA0-45FF-96D8-7D637E5084CE}" type="sibTrans" cxnId="{1046FC6D-EF42-4648-A99D-9626439696B5}">
      <dgm:prSet/>
      <dgm:spPr/>
      <dgm:t>
        <a:bodyPr/>
        <a:lstStyle/>
        <a:p>
          <a:endParaRPr lang="tr-TR"/>
        </a:p>
      </dgm:t>
    </dgm:pt>
    <dgm:pt modelId="{ECF62DA6-FBD0-4D7A-8D5C-F074B36042C1}">
      <dgm:prSet phldrT="[Metin]"/>
      <dgm:spPr>
        <a:solidFill>
          <a:schemeClr val="accent6">
            <a:lumMod val="20000"/>
            <a:lumOff val="80000"/>
          </a:schemeClr>
        </a:solidFill>
      </dgm:spPr>
      <dgm:t>
        <a:bodyPr/>
        <a:lstStyle/>
        <a:p>
          <a:pPr>
            <a:buFont typeface="Arial" panose="020B0604020202020204" pitchFamily="34" charset="0"/>
            <a:buChar char="•"/>
          </a:pPr>
          <a:r>
            <a:rPr lang="tr-TR" b="1" dirty="0">
              <a:solidFill>
                <a:schemeClr val="accent5">
                  <a:lumMod val="50000"/>
                </a:schemeClr>
              </a:solidFill>
            </a:rPr>
            <a:t>Yabancı ziyaretçi sayısının toplam ziyaretçi sayısına oranının  % 10’un üzerinde olması</a:t>
          </a:r>
        </a:p>
      </dgm:t>
    </dgm:pt>
    <dgm:pt modelId="{976ABA34-3B65-4353-B87B-6C831CF2C711}" type="parTrans" cxnId="{95D31D01-5BBD-4686-B4CB-3F7F80686AAE}">
      <dgm:prSet/>
      <dgm:spPr/>
      <dgm:t>
        <a:bodyPr/>
        <a:lstStyle/>
        <a:p>
          <a:endParaRPr lang="tr-TR"/>
        </a:p>
      </dgm:t>
    </dgm:pt>
    <dgm:pt modelId="{4AA25EB7-192C-4749-8329-3A875EFAB504}" type="sibTrans" cxnId="{95D31D01-5BBD-4686-B4CB-3F7F80686AAE}">
      <dgm:prSet/>
      <dgm:spPr/>
      <dgm:t>
        <a:bodyPr/>
        <a:lstStyle/>
        <a:p>
          <a:endParaRPr lang="tr-TR"/>
        </a:p>
      </dgm:t>
    </dgm:pt>
    <dgm:pt modelId="{87F135B3-C0B3-44C8-904F-696FB6A20D35}">
      <dgm:prSet phldrT="[Metin]"/>
      <dgm:spPr>
        <a:solidFill>
          <a:schemeClr val="accent5">
            <a:lumMod val="20000"/>
            <a:lumOff val="80000"/>
          </a:schemeClr>
        </a:solidFill>
      </dgm:spPr>
      <dgm:t>
        <a:bodyPr/>
        <a:lstStyle/>
        <a:p>
          <a:pPr>
            <a:buFont typeface="Arial" panose="020B0604020202020204" pitchFamily="34" charset="0"/>
            <a:buChar char="•"/>
          </a:pPr>
          <a:r>
            <a:rPr lang="tr-TR" b="1" dirty="0">
              <a:solidFill>
                <a:schemeClr val="accent5">
                  <a:lumMod val="50000"/>
                </a:schemeClr>
              </a:solidFill>
            </a:rPr>
            <a:t>Toplam katılımcı sayısının en az 400 olması</a:t>
          </a:r>
        </a:p>
      </dgm:t>
    </dgm:pt>
    <dgm:pt modelId="{740D2FEF-CE54-4C5E-A7B5-D7208649E15C}" type="parTrans" cxnId="{7627884F-0FD0-4BB3-A5CC-1B8649F936B4}">
      <dgm:prSet/>
      <dgm:spPr/>
      <dgm:t>
        <a:bodyPr/>
        <a:lstStyle/>
        <a:p>
          <a:endParaRPr lang="tr-TR"/>
        </a:p>
      </dgm:t>
    </dgm:pt>
    <dgm:pt modelId="{84279BA5-E7F4-42C5-A082-9EDAD336D667}" type="sibTrans" cxnId="{7627884F-0FD0-4BB3-A5CC-1B8649F936B4}">
      <dgm:prSet/>
      <dgm:spPr/>
      <dgm:t>
        <a:bodyPr/>
        <a:lstStyle/>
        <a:p>
          <a:endParaRPr lang="tr-TR"/>
        </a:p>
      </dgm:t>
    </dgm:pt>
    <dgm:pt modelId="{D589EAF2-764E-4D00-A4B5-05F04C03FBC4}">
      <dgm:prSet phldrT="[Metin]"/>
      <dgm:spPr>
        <a:solidFill>
          <a:srgbClr val="F7EDED"/>
        </a:solidFill>
      </dgm:spPr>
      <dgm:t>
        <a:bodyPr/>
        <a:lstStyle/>
        <a:p>
          <a:pPr>
            <a:buFont typeface="Arial" panose="020B0604020202020204" pitchFamily="34" charset="0"/>
            <a:buChar char="•"/>
          </a:pPr>
          <a:r>
            <a:rPr lang="tr-TR" b="1" dirty="0">
              <a:solidFill>
                <a:schemeClr val="accent5">
                  <a:lumMod val="50000"/>
                </a:schemeClr>
              </a:solidFill>
            </a:rPr>
            <a:t>Yabancı katılımcı sayısının toplam katılımcı sayısına oranının % 10’un üzerinde olması</a:t>
          </a:r>
        </a:p>
      </dgm:t>
    </dgm:pt>
    <dgm:pt modelId="{3D8A3511-C65C-442E-83BB-11F682FA8E19}" type="parTrans" cxnId="{9441D705-8793-40A2-BB20-A14E60637B6C}">
      <dgm:prSet/>
      <dgm:spPr/>
      <dgm:t>
        <a:bodyPr/>
        <a:lstStyle/>
        <a:p>
          <a:endParaRPr lang="tr-TR"/>
        </a:p>
      </dgm:t>
    </dgm:pt>
    <dgm:pt modelId="{FF1924F2-A3C7-47DC-BFF1-81C79074F3F2}" type="sibTrans" cxnId="{9441D705-8793-40A2-BB20-A14E60637B6C}">
      <dgm:prSet/>
      <dgm:spPr/>
      <dgm:t>
        <a:bodyPr/>
        <a:lstStyle/>
        <a:p>
          <a:endParaRPr lang="tr-TR"/>
        </a:p>
      </dgm:t>
    </dgm:pt>
    <dgm:pt modelId="{E6CC09C4-D850-49A6-BF30-6F44836ABAD0}">
      <dgm:prSet phldrT="[Metin]"/>
      <dgm:spPr>
        <a:solidFill>
          <a:schemeClr val="accent6">
            <a:lumMod val="20000"/>
            <a:lumOff val="80000"/>
          </a:schemeClr>
        </a:solidFill>
      </dgm:spPr>
      <dgm:t>
        <a:bodyPr/>
        <a:lstStyle/>
        <a:p>
          <a:pPr>
            <a:buFont typeface="Arial" panose="020B0604020202020204" pitchFamily="34" charset="0"/>
            <a:buChar char="•"/>
          </a:pPr>
          <a:r>
            <a:rPr lang="tr-TR" b="1" dirty="0">
              <a:solidFill>
                <a:schemeClr val="accent5">
                  <a:lumMod val="50000"/>
                </a:schemeClr>
              </a:solidFill>
            </a:rPr>
            <a:t>Katılımcılara tahsis edilen stant alanının en az 10.000 metrekare olması</a:t>
          </a:r>
        </a:p>
      </dgm:t>
    </dgm:pt>
    <dgm:pt modelId="{A4A9365E-FCF9-4E66-BEDF-5565F79668E3}" type="parTrans" cxnId="{B3D84AAA-34ED-409A-9B7A-CF255F0DA46A}">
      <dgm:prSet/>
      <dgm:spPr/>
      <dgm:t>
        <a:bodyPr/>
        <a:lstStyle/>
        <a:p>
          <a:endParaRPr lang="tr-TR"/>
        </a:p>
      </dgm:t>
    </dgm:pt>
    <dgm:pt modelId="{CD07B00D-8C94-494B-85BC-3A9149DD2505}" type="sibTrans" cxnId="{B3D84AAA-34ED-409A-9B7A-CF255F0DA46A}">
      <dgm:prSet/>
      <dgm:spPr/>
      <dgm:t>
        <a:bodyPr/>
        <a:lstStyle/>
        <a:p>
          <a:endParaRPr lang="tr-TR"/>
        </a:p>
      </dgm:t>
    </dgm:pt>
    <dgm:pt modelId="{7D6CBE19-F1AF-4B1F-AE8B-4D83A578EFE1}">
      <dgm:prSet phldrT="[Metin]"/>
      <dgm:spPr>
        <a:solidFill>
          <a:schemeClr val="accent5">
            <a:lumMod val="20000"/>
            <a:lumOff val="80000"/>
          </a:schemeClr>
        </a:solidFill>
      </dgm:spPr>
      <dgm:t>
        <a:bodyPr/>
        <a:lstStyle/>
        <a:p>
          <a:pPr>
            <a:buFont typeface="Arial" panose="020B0604020202020204" pitchFamily="34" charset="0"/>
            <a:buChar char="•"/>
          </a:pPr>
          <a:r>
            <a:rPr lang="tr-TR" b="1" dirty="0">
              <a:solidFill>
                <a:schemeClr val="accent5">
                  <a:lumMod val="50000"/>
                </a:schemeClr>
              </a:solidFill>
            </a:rPr>
            <a:t>Yabancı katılımcılara tahsis edilen toplam stant alanının en az 300 metrekare olması</a:t>
          </a:r>
        </a:p>
      </dgm:t>
    </dgm:pt>
    <dgm:pt modelId="{6DA5979F-CCF6-4136-B04C-FFAD1F8439E5}" type="parTrans" cxnId="{8D7BC613-B524-41CE-9E70-5081406B7C96}">
      <dgm:prSet/>
      <dgm:spPr/>
      <dgm:t>
        <a:bodyPr/>
        <a:lstStyle/>
        <a:p>
          <a:endParaRPr lang="tr-TR"/>
        </a:p>
      </dgm:t>
    </dgm:pt>
    <dgm:pt modelId="{641D08AD-C315-48E8-BD76-46EDBC3C58DF}" type="sibTrans" cxnId="{8D7BC613-B524-41CE-9E70-5081406B7C96}">
      <dgm:prSet/>
      <dgm:spPr/>
      <dgm:t>
        <a:bodyPr/>
        <a:lstStyle/>
        <a:p>
          <a:endParaRPr lang="tr-TR"/>
        </a:p>
      </dgm:t>
    </dgm:pt>
    <dgm:pt modelId="{DEAB77D5-281B-4230-8475-82D7AD526A11}" type="pres">
      <dgm:prSet presAssocID="{3E04CB44-9106-473F-A2B3-3FD0DA50921B}" presName="Name0" presStyleCnt="0">
        <dgm:presLayoutVars>
          <dgm:chMax val="7"/>
          <dgm:chPref val="7"/>
          <dgm:dir/>
        </dgm:presLayoutVars>
      </dgm:prSet>
      <dgm:spPr/>
    </dgm:pt>
    <dgm:pt modelId="{FBE4961C-6126-4A58-AFBE-CE2FA6F2ED0E}" type="pres">
      <dgm:prSet presAssocID="{3E04CB44-9106-473F-A2B3-3FD0DA50921B}" presName="Name1" presStyleCnt="0"/>
      <dgm:spPr/>
    </dgm:pt>
    <dgm:pt modelId="{B7C7D246-78F6-4CCA-9086-FA0E5CD721AC}" type="pres">
      <dgm:prSet presAssocID="{3E04CB44-9106-473F-A2B3-3FD0DA50921B}" presName="cycle" presStyleCnt="0"/>
      <dgm:spPr/>
    </dgm:pt>
    <dgm:pt modelId="{5464C593-52A8-474B-A045-6562F18D922E}" type="pres">
      <dgm:prSet presAssocID="{3E04CB44-9106-473F-A2B3-3FD0DA50921B}" presName="srcNode" presStyleLbl="node1" presStyleIdx="0" presStyleCnt="6"/>
      <dgm:spPr/>
    </dgm:pt>
    <dgm:pt modelId="{BC45FD2E-59DD-47BB-A04C-D0BF27BEDB3A}" type="pres">
      <dgm:prSet presAssocID="{3E04CB44-9106-473F-A2B3-3FD0DA50921B}" presName="conn" presStyleLbl="parChTrans1D2" presStyleIdx="0" presStyleCnt="1"/>
      <dgm:spPr/>
    </dgm:pt>
    <dgm:pt modelId="{91FF51DD-BD33-4E7E-9CA4-22A53F1875B0}" type="pres">
      <dgm:prSet presAssocID="{3E04CB44-9106-473F-A2B3-3FD0DA50921B}" presName="extraNode" presStyleLbl="node1" presStyleIdx="0" presStyleCnt="6"/>
      <dgm:spPr/>
    </dgm:pt>
    <dgm:pt modelId="{B0F8DD59-056B-4B9F-8BD6-12D84CDF73B5}" type="pres">
      <dgm:prSet presAssocID="{3E04CB44-9106-473F-A2B3-3FD0DA50921B}" presName="dstNode" presStyleLbl="node1" presStyleIdx="0" presStyleCnt="6"/>
      <dgm:spPr/>
    </dgm:pt>
    <dgm:pt modelId="{42751405-76ED-4D7C-9F9E-EFF7DEEBAC2F}" type="pres">
      <dgm:prSet presAssocID="{FE97A0DE-36A3-4C0B-8DD6-3E68F1788F5C}" presName="text_1" presStyleLbl="node1" presStyleIdx="0" presStyleCnt="6" custScaleY="64762">
        <dgm:presLayoutVars>
          <dgm:bulletEnabled val="1"/>
        </dgm:presLayoutVars>
      </dgm:prSet>
      <dgm:spPr/>
    </dgm:pt>
    <dgm:pt modelId="{999C28D9-2434-4E5C-91D4-268DAF5180B4}" type="pres">
      <dgm:prSet presAssocID="{FE97A0DE-36A3-4C0B-8DD6-3E68F1788F5C}" presName="accent_1" presStyleCnt="0"/>
      <dgm:spPr/>
    </dgm:pt>
    <dgm:pt modelId="{F09E9653-EBEA-41AA-A06F-DB71D2D0D46E}" type="pres">
      <dgm:prSet presAssocID="{FE97A0DE-36A3-4C0B-8DD6-3E68F1788F5C}" presName="accentRepeatNode" presStyleLbl="solidFgAcc1" presStyleIdx="0" presStyleCnt="6" custScaleX="58445" custScaleY="56819"/>
      <dgm:spPr/>
    </dgm:pt>
    <dgm:pt modelId="{E7A9BBA8-8119-48C2-9249-9557BB10EB5B}" type="pres">
      <dgm:prSet presAssocID="{ECF62DA6-FBD0-4D7A-8D5C-F074B36042C1}" presName="text_2" presStyleLbl="node1" presStyleIdx="1" presStyleCnt="6" custScaleY="64762">
        <dgm:presLayoutVars>
          <dgm:bulletEnabled val="1"/>
        </dgm:presLayoutVars>
      </dgm:prSet>
      <dgm:spPr/>
    </dgm:pt>
    <dgm:pt modelId="{222B3BA7-477C-4101-96D6-09FCC0AFC082}" type="pres">
      <dgm:prSet presAssocID="{ECF62DA6-FBD0-4D7A-8D5C-F074B36042C1}" presName="accent_2" presStyleCnt="0"/>
      <dgm:spPr/>
    </dgm:pt>
    <dgm:pt modelId="{4DA6A979-D2ED-488B-9D00-ECEBD0C057F5}" type="pres">
      <dgm:prSet presAssocID="{ECF62DA6-FBD0-4D7A-8D5C-F074B36042C1}" presName="accentRepeatNode" presStyleLbl="solidFgAcc1" presStyleIdx="1" presStyleCnt="6" custScaleX="58445" custScaleY="56819"/>
      <dgm:spPr/>
    </dgm:pt>
    <dgm:pt modelId="{8E2DA2D6-7173-4122-B331-3ADC4429F1B4}" type="pres">
      <dgm:prSet presAssocID="{87F135B3-C0B3-44C8-904F-696FB6A20D35}" presName="text_3" presStyleLbl="node1" presStyleIdx="2" presStyleCnt="6" custScaleY="64762">
        <dgm:presLayoutVars>
          <dgm:bulletEnabled val="1"/>
        </dgm:presLayoutVars>
      </dgm:prSet>
      <dgm:spPr/>
    </dgm:pt>
    <dgm:pt modelId="{72285F9E-8565-4567-BD41-B097792C4A73}" type="pres">
      <dgm:prSet presAssocID="{87F135B3-C0B3-44C8-904F-696FB6A20D35}" presName="accent_3" presStyleCnt="0"/>
      <dgm:spPr/>
    </dgm:pt>
    <dgm:pt modelId="{10F7083D-24C2-4716-9987-94A73EDB76A7}" type="pres">
      <dgm:prSet presAssocID="{87F135B3-C0B3-44C8-904F-696FB6A20D35}" presName="accentRepeatNode" presStyleLbl="solidFgAcc1" presStyleIdx="2" presStyleCnt="6" custScaleX="58445" custScaleY="56819"/>
      <dgm:spPr/>
    </dgm:pt>
    <dgm:pt modelId="{C4C40077-BC7B-47D8-A3DA-EEE244F77B05}" type="pres">
      <dgm:prSet presAssocID="{D589EAF2-764E-4D00-A4B5-05F04C03FBC4}" presName="text_4" presStyleLbl="node1" presStyleIdx="3" presStyleCnt="6" custScaleY="64762">
        <dgm:presLayoutVars>
          <dgm:bulletEnabled val="1"/>
        </dgm:presLayoutVars>
      </dgm:prSet>
      <dgm:spPr/>
    </dgm:pt>
    <dgm:pt modelId="{289691C8-ECEB-49D2-87A1-D76F596F20BD}" type="pres">
      <dgm:prSet presAssocID="{D589EAF2-764E-4D00-A4B5-05F04C03FBC4}" presName="accent_4" presStyleCnt="0"/>
      <dgm:spPr/>
    </dgm:pt>
    <dgm:pt modelId="{12EFB51D-86FB-43BD-BCA0-9168FAB6D800}" type="pres">
      <dgm:prSet presAssocID="{D589EAF2-764E-4D00-A4B5-05F04C03FBC4}" presName="accentRepeatNode" presStyleLbl="solidFgAcc1" presStyleIdx="3" presStyleCnt="6" custScaleX="58445" custScaleY="56819"/>
      <dgm:spPr/>
    </dgm:pt>
    <dgm:pt modelId="{8A1ECF58-4F59-40D1-8A5D-C97CB8B1DE1A}" type="pres">
      <dgm:prSet presAssocID="{E6CC09C4-D850-49A6-BF30-6F44836ABAD0}" presName="text_5" presStyleLbl="node1" presStyleIdx="4" presStyleCnt="6" custScaleY="64762">
        <dgm:presLayoutVars>
          <dgm:bulletEnabled val="1"/>
        </dgm:presLayoutVars>
      </dgm:prSet>
      <dgm:spPr/>
    </dgm:pt>
    <dgm:pt modelId="{0C34EE4F-1187-42EE-8C24-E6A12DA53C4B}" type="pres">
      <dgm:prSet presAssocID="{E6CC09C4-D850-49A6-BF30-6F44836ABAD0}" presName="accent_5" presStyleCnt="0"/>
      <dgm:spPr/>
    </dgm:pt>
    <dgm:pt modelId="{E4D4817C-F40E-4D66-8E66-1E46CE2A7D49}" type="pres">
      <dgm:prSet presAssocID="{E6CC09C4-D850-49A6-BF30-6F44836ABAD0}" presName="accentRepeatNode" presStyleLbl="solidFgAcc1" presStyleIdx="4" presStyleCnt="6" custScaleX="58445" custScaleY="56819"/>
      <dgm:spPr/>
    </dgm:pt>
    <dgm:pt modelId="{8234B286-96FF-40C7-84D8-C68811498585}" type="pres">
      <dgm:prSet presAssocID="{7D6CBE19-F1AF-4B1F-AE8B-4D83A578EFE1}" presName="text_6" presStyleLbl="node1" presStyleIdx="5" presStyleCnt="6" custScaleY="64762">
        <dgm:presLayoutVars>
          <dgm:bulletEnabled val="1"/>
        </dgm:presLayoutVars>
      </dgm:prSet>
      <dgm:spPr/>
    </dgm:pt>
    <dgm:pt modelId="{76E9AA94-0904-4D80-8441-49AC93C118DA}" type="pres">
      <dgm:prSet presAssocID="{7D6CBE19-F1AF-4B1F-AE8B-4D83A578EFE1}" presName="accent_6" presStyleCnt="0"/>
      <dgm:spPr/>
    </dgm:pt>
    <dgm:pt modelId="{58774534-96C6-483C-9DF1-3D7AA40EA1CA}" type="pres">
      <dgm:prSet presAssocID="{7D6CBE19-F1AF-4B1F-AE8B-4D83A578EFE1}" presName="accentRepeatNode" presStyleLbl="solidFgAcc1" presStyleIdx="5" presStyleCnt="6" custScaleX="58445" custScaleY="56819"/>
      <dgm:spPr/>
    </dgm:pt>
  </dgm:ptLst>
  <dgm:cxnLst>
    <dgm:cxn modelId="{95D31D01-5BBD-4686-B4CB-3F7F80686AAE}" srcId="{3E04CB44-9106-473F-A2B3-3FD0DA50921B}" destId="{ECF62DA6-FBD0-4D7A-8D5C-F074B36042C1}" srcOrd="1" destOrd="0" parTransId="{976ABA34-3B65-4353-B87B-6C831CF2C711}" sibTransId="{4AA25EB7-192C-4749-8329-3A875EFAB504}"/>
    <dgm:cxn modelId="{9441D705-8793-40A2-BB20-A14E60637B6C}" srcId="{3E04CB44-9106-473F-A2B3-3FD0DA50921B}" destId="{D589EAF2-764E-4D00-A4B5-05F04C03FBC4}" srcOrd="3" destOrd="0" parTransId="{3D8A3511-C65C-442E-83BB-11F682FA8E19}" sibTransId="{FF1924F2-A3C7-47DC-BFF1-81C79074F3F2}"/>
    <dgm:cxn modelId="{F3DEA90C-1557-42F8-AC3E-B56083FD944D}" type="presOf" srcId="{FE97A0DE-36A3-4C0B-8DD6-3E68F1788F5C}" destId="{42751405-76ED-4D7C-9F9E-EFF7DEEBAC2F}" srcOrd="0" destOrd="0" presId="urn:microsoft.com/office/officeart/2008/layout/VerticalCurvedList"/>
    <dgm:cxn modelId="{9986E912-A007-4E62-B428-0BDF452412DD}" type="presOf" srcId="{D589EAF2-764E-4D00-A4B5-05F04C03FBC4}" destId="{C4C40077-BC7B-47D8-A3DA-EEE244F77B05}" srcOrd="0" destOrd="0" presId="urn:microsoft.com/office/officeart/2008/layout/VerticalCurvedList"/>
    <dgm:cxn modelId="{8D7BC613-B524-41CE-9E70-5081406B7C96}" srcId="{3E04CB44-9106-473F-A2B3-3FD0DA50921B}" destId="{7D6CBE19-F1AF-4B1F-AE8B-4D83A578EFE1}" srcOrd="5" destOrd="0" parTransId="{6DA5979F-CCF6-4136-B04C-FFAD1F8439E5}" sibTransId="{641D08AD-C315-48E8-BD76-46EDBC3C58DF}"/>
    <dgm:cxn modelId="{D08FAB68-8580-4C00-AB2E-7B279D753810}" type="presOf" srcId="{ECF62DA6-FBD0-4D7A-8D5C-F074B36042C1}" destId="{E7A9BBA8-8119-48C2-9249-9557BB10EB5B}" srcOrd="0" destOrd="0" presId="urn:microsoft.com/office/officeart/2008/layout/VerticalCurvedList"/>
    <dgm:cxn modelId="{1046FC6D-EF42-4648-A99D-9626439696B5}" srcId="{3E04CB44-9106-473F-A2B3-3FD0DA50921B}" destId="{FE97A0DE-36A3-4C0B-8DD6-3E68F1788F5C}" srcOrd="0" destOrd="0" parTransId="{CD085764-71F7-4AFF-8702-F8C1A7735FA2}" sibTransId="{E5FFC515-ACA0-45FF-96D8-7D637E5084CE}"/>
    <dgm:cxn modelId="{7627884F-0FD0-4BB3-A5CC-1B8649F936B4}" srcId="{3E04CB44-9106-473F-A2B3-3FD0DA50921B}" destId="{87F135B3-C0B3-44C8-904F-696FB6A20D35}" srcOrd="2" destOrd="0" parTransId="{740D2FEF-CE54-4C5E-A7B5-D7208649E15C}" sibTransId="{84279BA5-E7F4-42C5-A082-9EDAD336D667}"/>
    <dgm:cxn modelId="{B3D84AAA-34ED-409A-9B7A-CF255F0DA46A}" srcId="{3E04CB44-9106-473F-A2B3-3FD0DA50921B}" destId="{E6CC09C4-D850-49A6-BF30-6F44836ABAD0}" srcOrd="4" destOrd="0" parTransId="{A4A9365E-FCF9-4E66-BEDF-5565F79668E3}" sibTransId="{CD07B00D-8C94-494B-85BC-3A9149DD2505}"/>
    <dgm:cxn modelId="{B3D642B8-7870-404C-8C97-50D23406ABB9}" type="presOf" srcId="{3E04CB44-9106-473F-A2B3-3FD0DA50921B}" destId="{DEAB77D5-281B-4230-8475-82D7AD526A11}" srcOrd="0" destOrd="0" presId="urn:microsoft.com/office/officeart/2008/layout/VerticalCurvedList"/>
    <dgm:cxn modelId="{14F342B8-93F3-4CD7-B38A-65C16916111C}" type="presOf" srcId="{E6CC09C4-D850-49A6-BF30-6F44836ABAD0}" destId="{8A1ECF58-4F59-40D1-8A5D-C97CB8B1DE1A}" srcOrd="0" destOrd="0" presId="urn:microsoft.com/office/officeart/2008/layout/VerticalCurvedList"/>
    <dgm:cxn modelId="{89391ED2-69FA-4F06-A160-3EADCB456B13}" type="presOf" srcId="{E5FFC515-ACA0-45FF-96D8-7D637E5084CE}" destId="{BC45FD2E-59DD-47BB-A04C-D0BF27BEDB3A}" srcOrd="0" destOrd="0" presId="urn:microsoft.com/office/officeart/2008/layout/VerticalCurvedList"/>
    <dgm:cxn modelId="{9C08E5D2-4EF0-4AAC-BC07-D84C2451C995}" type="presOf" srcId="{7D6CBE19-F1AF-4B1F-AE8B-4D83A578EFE1}" destId="{8234B286-96FF-40C7-84D8-C68811498585}" srcOrd="0" destOrd="0" presId="urn:microsoft.com/office/officeart/2008/layout/VerticalCurvedList"/>
    <dgm:cxn modelId="{F2FB24FD-D052-462C-8F45-45FB6736AD4A}" type="presOf" srcId="{87F135B3-C0B3-44C8-904F-696FB6A20D35}" destId="{8E2DA2D6-7173-4122-B331-3ADC4429F1B4}" srcOrd="0" destOrd="0" presId="urn:microsoft.com/office/officeart/2008/layout/VerticalCurvedList"/>
    <dgm:cxn modelId="{E57A4FA0-FAF6-44A6-97C2-44029EDB2AEB}" type="presParOf" srcId="{DEAB77D5-281B-4230-8475-82D7AD526A11}" destId="{FBE4961C-6126-4A58-AFBE-CE2FA6F2ED0E}" srcOrd="0" destOrd="0" presId="urn:microsoft.com/office/officeart/2008/layout/VerticalCurvedList"/>
    <dgm:cxn modelId="{E44C88A4-8D05-40C4-8A4B-2A3C1123CA31}" type="presParOf" srcId="{FBE4961C-6126-4A58-AFBE-CE2FA6F2ED0E}" destId="{B7C7D246-78F6-4CCA-9086-FA0E5CD721AC}" srcOrd="0" destOrd="0" presId="urn:microsoft.com/office/officeart/2008/layout/VerticalCurvedList"/>
    <dgm:cxn modelId="{55BFDF5F-F8E0-4D29-B21F-60BB05A16642}" type="presParOf" srcId="{B7C7D246-78F6-4CCA-9086-FA0E5CD721AC}" destId="{5464C593-52A8-474B-A045-6562F18D922E}" srcOrd="0" destOrd="0" presId="urn:microsoft.com/office/officeart/2008/layout/VerticalCurvedList"/>
    <dgm:cxn modelId="{5090D8B5-F94A-464F-93A7-A0F5EE71069A}" type="presParOf" srcId="{B7C7D246-78F6-4CCA-9086-FA0E5CD721AC}" destId="{BC45FD2E-59DD-47BB-A04C-D0BF27BEDB3A}" srcOrd="1" destOrd="0" presId="urn:microsoft.com/office/officeart/2008/layout/VerticalCurvedList"/>
    <dgm:cxn modelId="{B7A3378A-225B-4019-B110-18393E0A52B9}" type="presParOf" srcId="{B7C7D246-78F6-4CCA-9086-FA0E5CD721AC}" destId="{91FF51DD-BD33-4E7E-9CA4-22A53F1875B0}" srcOrd="2" destOrd="0" presId="urn:microsoft.com/office/officeart/2008/layout/VerticalCurvedList"/>
    <dgm:cxn modelId="{310F3D43-35AA-4A0A-995D-96A0A92CDED6}" type="presParOf" srcId="{B7C7D246-78F6-4CCA-9086-FA0E5CD721AC}" destId="{B0F8DD59-056B-4B9F-8BD6-12D84CDF73B5}" srcOrd="3" destOrd="0" presId="urn:microsoft.com/office/officeart/2008/layout/VerticalCurvedList"/>
    <dgm:cxn modelId="{03DF98E0-70FA-451B-B64A-778616566C2E}" type="presParOf" srcId="{FBE4961C-6126-4A58-AFBE-CE2FA6F2ED0E}" destId="{42751405-76ED-4D7C-9F9E-EFF7DEEBAC2F}" srcOrd="1" destOrd="0" presId="urn:microsoft.com/office/officeart/2008/layout/VerticalCurvedList"/>
    <dgm:cxn modelId="{572A49B2-68CB-485E-8758-D8DEBC980272}" type="presParOf" srcId="{FBE4961C-6126-4A58-AFBE-CE2FA6F2ED0E}" destId="{999C28D9-2434-4E5C-91D4-268DAF5180B4}" srcOrd="2" destOrd="0" presId="urn:microsoft.com/office/officeart/2008/layout/VerticalCurvedList"/>
    <dgm:cxn modelId="{AFBDB8CF-C2F2-4A95-B18A-50C44FE89300}" type="presParOf" srcId="{999C28D9-2434-4E5C-91D4-268DAF5180B4}" destId="{F09E9653-EBEA-41AA-A06F-DB71D2D0D46E}" srcOrd="0" destOrd="0" presId="urn:microsoft.com/office/officeart/2008/layout/VerticalCurvedList"/>
    <dgm:cxn modelId="{526940B7-BE9C-4243-8453-EB4D692A7A0B}" type="presParOf" srcId="{FBE4961C-6126-4A58-AFBE-CE2FA6F2ED0E}" destId="{E7A9BBA8-8119-48C2-9249-9557BB10EB5B}" srcOrd="3" destOrd="0" presId="urn:microsoft.com/office/officeart/2008/layout/VerticalCurvedList"/>
    <dgm:cxn modelId="{152806DF-7A53-41CD-B534-8699AFDF9405}" type="presParOf" srcId="{FBE4961C-6126-4A58-AFBE-CE2FA6F2ED0E}" destId="{222B3BA7-477C-4101-96D6-09FCC0AFC082}" srcOrd="4" destOrd="0" presId="urn:microsoft.com/office/officeart/2008/layout/VerticalCurvedList"/>
    <dgm:cxn modelId="{2B9B84A5-85D2-448A-BC4F-C5DAE802BE99}" type="presParOf" srcId="{222B3BA7-477C-4101-96D6-09FCC0AFC082}" destId="{4DA6A979-D2ED-488B-9D00-ECEBD0C057F5}" srcOrd="0" destOrd="0" presId="urn:microsoft.com/office/officeart/2008/layout/VerticalCurvedList"/>
    <dgm:cxn modelId="{DAA61667-B679-436A-B988-92E27D3F44E5}" type="presParOf" srcId="{FBE4961C-6126-4A58-AFBE-CE2FA6F2ED0E}" destId="{8E2DA2D6-7173-4122-B331-3ADC4429F1B4}" srcOrd="5" destOrd="0" presId="urn:microsoft.com/office/officeart/2008/layout/VerticalCurvedList"/>
    <dgm:cxn modelId="{704E8B4A-E72D-4E2D-86DA-803376BB031B}" type="presParOf" srcId="{FBE4961C-6126-4A58-AFBE-CE2FA6F2ED0E}" destId="{72285F9E-8565-4567-BD41-B097792C4A73}" srcOrd="6" destOrd="0" presId="urn:microsoft.com/office/officeart/2008/layout/VerticalCurvedList"/>
    <dgm:cxn modelId="{61F66203-7002-4B3B-B80F-F03515B05115}" type="presParOf" srcId="{72285F9E-8565-4567-BD41-B097792C4A73}" destId="{10F7083D-24C2-4716-9987-94A73EDB76A7}" srcOrd="0" destOrd="0" presId="urn:microsoft.com/office/officeart/2008/layout/VerticalCurvedList"/>
    <dgm:cxn modelId="{35C7946F-8E85-4731-93DD-AE22AB973925}" type="presParOf" srcId="{FBE4961C-6126-4A58-AFBE-CE2FA6F2ED0E}" destId="{C4C40077-BC7B-47D8-A3DA-EEE244F77B05}" srcOrd="7" destOrd="0" presId="urn:microsoft.com/office/officeart/2008/layout/VerticalCurvedList"/>
    <dgm:cxn modelId="{F7CCC066-63C0-4D0D-8980-591D6CD0D0B7}" type="presParOf" srcId="{FBE4961C-6126-4A58-AFBE-CE2FA6F2ED0E}" destId="{289691C8-ECEB-49D2-87A1-D76F596F20BD}" srcOrd="8" destOrd="0" presId="urn:microsoft.com/office/officeart/2008/layout/VerticalCurvedList"/>
    <dgm:cxn modelId="{F20C35A2-D0A5-4F25-A651-A7EBD099B120}" type="presParOf" srcId="{289691C8-ECEB-49D2-87A1-D76F596F20BD}" destId="{12EFB51D-86FB-43BD-BCA0-9168FAB6D800}" srcOrd="0" destOrd="0" presId="urn:microsoft.com/office/officeart/2008/layout/VerticalCurvedList"/>
    <dgm:cxn modelId="{798324F9-5C4D-4A2C-9FB6-96AB628C6AC7}" type="presParOf" srcId="{FBE4961C-6126-4A58-AFBE-CE2FA6F2ED0E}" destId="{8A1ECF58-4F59-40D1-8A5D-C97CB8B1DE1A}" srcOrd="9" destOrd="0" presId="urn:microsoft.com/office/officeart/2008/layout/VerticalCurvedList"/>
    <dgm:cxn modelId="{F115D25F-52D9-4FA6-BEB2-D305E36EB825}" type="presParOf" srcId="{FBE4961C-6126-4A58-AFBE-CE2FA6F2ED0E}" destId="{0C34EE4F-1187-42EE-8C24-E6A12DA53C4B}" srcOrd="10" destOrd="0" presId="urn:microsoft.com/office/officeart/2008/layout/VerticalCurvedList"/>
    <dgm:cxn modelId="{BF6BD92B-8034-4B71-9BC7-52EC91DD617A}" type="presParOf" srcId="{0C34EE4F-1187-42EE-8C24-E6A12DA53C4B}" destId="{E4D4817C-F40E-4D66-8E66-1E46CE2A7D49}" srcOrd="0" destOrd="0" presId="urn:microsoft.com/office/officeart/2008/layout/VerticalCurvedList"/>
    <dgm:cxn modelId="{67E965F6-F340-4BD4-9DC1-73AA1BAF74BC}" type="presParOf" srcId="{FBE4961C-6126-4A58-AFBE-CE2FA6F2ED0E}" destId="{8234B286-96FF-40C7-84D8-C68811498585}" srcOrd="11" destOrd="0" presId="urn:microsoft.com/office/officeart/2008/layout/VerticalCurvedList"/>
    <dgm:cxn modelId="{EEE6ADF9-5EEB-4742-9075-69F9B9318295}" type="presParOf" srcId="{FBE4961C-6126-4A58-AFBE-CE2FA6F2ED0E}" destId="{76E9AA94-0904-4D80-8441-49AC93C118DA}" srcOrd="12" destOrd="0" presId="urn:microsoft.com/office/officeart/2008/layout/VerticalCurvedList"/>
    <dgm:cxn modelId="{5AB0B1D6-3C3B-4EFB-AE65-A44A8F27EABC}" type="presParOf" srcId="{76E9AA94-0904-4D80-8441-49AC93C118DA}" destId="{58774534-96C6-483C-9DF1-3D7AA40EA1C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04CB44-9106-473F-A2B3-3FD0DA50921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FE97A0DE-36A3-4C0B-8DD6-3E68F1788F5C}">
      <dgm:prSet phldrT="[Metin]"/>
      <dgm:spPr>
        <a:solidFill>
          <a:schemeClr val="accent5">
            <a:lumMod val="20000"/>
            <a:lumOff val="80000"/>
          </a:schemeClr>
        </a:solidFill>
      </dgm:spPr>
      <dgm:t>
        <a:bodyPr/>
        <a:lstStyle/>
        <a:p>
          <a:pPr>
            <a:buFont typeface="Arial" panose="020B0604020202020204" pitchFamily="34" charset="0"/>
            <a:buChar char="•"/>
          </a:pPr>
          <a:r>
            <a:rPr lang="tr-TR" b="1" i="0" dirty="0">
              <a:solidFill>
                <a:schemeClr val="accent5">
                  <a:lumMod val="50000"/>
                </a:schemeClr>
              </a:solidFill>
            </a:rPr>
            <a:t>Asgari 50 katılımcı ve çevrimiçi asgari 250 ziyaretçi olmalı</a:t>
          </a:r>
          <a:r>
            <a:rPr lang="tr-TR" b="1" dirty="0"/>
            <a:t>,</a:t>
          </a:r>
        </a:p>
      </dgm:t>
    </dgm:pt>
    <dgm:pt modelId="{CD085764-71F7-4AFF-8702-F8C1A7735FA2}" type="parTrans" cxnId="{1046FC6D-EF42-4648-A99D-9626439696B5}">
      <dgm:prSet/>
      <dgm:spPr/>
      <dgm:t>
        <a:bodyPr/>
        <a:lstStyle/>
        <a:p>
          <a:endParaRPr lang="tr-TR"/>
        </a:p>
      </dgm:t>
    </dgm:pt>
    <dgm:pt modelId="{E5FFC515-ACA0-45FF-96D8-7D637E5084CE}" type="sibTrans" cxnId="{1046FC6D-EF42-4648-A99D-9626439696B5}">
      <dgm:prSet/>
      <dgm:spPr/>
      <dgm:t>
        <a:bodyPr/>
        <a:lstStyle/>
        <a:p>
          <a:endParaRPr lang="tr-TR"/>
        </a:p>
      </dgm:t>
    </dgm:pt>
    <dgm:pt modelId="{ECF62DA6-FBD0-4D7A-8D5C-F074B36042C1}">
      <dgm:prSet phldrT="[Metin]"/>
      <dgm:spPr>
        <a:solidFill>
          <a:schemeClr val="accent6">
            <a:lumMod val="20000"/>
            <a:lumOff val="80000"/>
          </a:schemeClr>
        </a:solidFill>
      </dgm:spPr>
      <dgm:t>
        <a:bodyPr/>
        <a:lstStyle/>
        <a:p>
          <a:pPr>
            <a:buFont typeface="Arial" panose="020B0604020202020204" pitchFamily="34" charset="0"/>
            <a:buChar char="•"/>
          </a:pPr>
          <a:r>
            <a:rPr lang="tr-TR" b="1" i="0" dirty="0">
              <a:solidFill>
                <a:schemeClr val="accent5">
                  <a:lumMod val="50000"/>
                </a:schemeClr>
              </a:solidFill>
            </a:rPr>
            <a:t>Ziyaretçilerinin en az yarısı yabancı olmalı</a:t>
          </a:r>
          <a:endParaRPr lang="tr-TR" b="1" dirty="0">
            <a:solidFill>
              <a:schemeClr val="accent5">
                <a:lumMod val="50000"/>
              </a:schemeClr>
            </a:solidFill>
          </a:endParaRPr>
        </a:p>
      </dgm:t>
    </dgm:pt>
    <dgm:pt modelId="{976ABA34-3B65-4353-B87B-6C831CF2C711}" type="parTrans" cxnId="{95D31D01-5BBD-4686-B4CB-3F7F80686AAE}">
      <dgm:prSet/>
      <dgm:spPr/>
      <dgm:t>
        <a:bodyPr/>
        <a:lstStyle/>
        <a:p>
          <a:endParaRPr lang="tr-TR"/>
        </a:p>
      </dgm:t>
    </dgm:pt>
    <dgm:pt modelId="{4AA25EB7-192C-4749-8329-3A875EFAB504}" type="sibTrans" cxnId="{95D31D01-5BBD-4686-B4CB-3F7F80686AAE}">
      <dgm:prSet/>
      <dgm:spPr/>
      <dgm:t>
        <a:bodyPr/>
        <a:lstStyle/>
        <a:p>
          <a:endParaRPr lang="tr-TR"/>
        </a:p>
      </dgm:t>
    </dgm:pt>
    <dgm:pt modelId="{87F135B3-C0B3-44C8-904F-696FB6A20D35}">
      <dgm:prSet phldrT="[Metin]"/>
      <dgm:spPr>
        <a:solidFill>
          <a:srgbClr val="F7EDED"/>
        </a:solidFill>
      </dgm:spPr>
      <dgm:t>
        <a:bodyPr/>
        <a:lstStyle/>
        <a:p>
          <a:pPr>
            <a:buFont typeface="Arial" panose="020B0604020202020204" pitchFamily="34" charset="0"/>
            <a:buChar char="•"/>
          </a:pPr>
          <a:r>
            <a:rPr lang="tr-TR" b="1" i="0" dirty="0">
              <a:solidFill>
                <a:schemeClr val="accent5">
                  <a:lumMod val="50000"/>
                </a:schemeClr>
              </a:solidFill>
            </a:rPr>
            <a:t>Fiziksel fuarlardaki unsurların dijital ortama yansıtılarak düzenlenmiş olması </a:t>
          </a:r>
          <a:endParaRPr lang="tr-TR" b="1" dirty="0">
            <a:solidFill>
              <a:schemeClr val="accent5">
                <a:lumMod val="50000"/>
              </a:schemeClr>
            </a:solidFill>
          </a:endParaRPr>
        </a:p>
      </dgm:t>
    </dgm:pt>
    <dgm:pt modelId="{740D2FEF-CE54-4C5E-A7B5-D7208649E15C}" type="parTrans" cxnId="{7627884F-0FD0-4BB3-A5CC-1B8649F936B4}">
      <dgm:prSet/>
      <dgm:spPr/>
      <dgm:t>
        <a:bodyPr/>
        <a:lstStyle/>
        <a:p>
          <a:endParaRPr lang="tr-TR"/>
        </a:p>
      </dgm:t>
    </dgm:pt>
    <dgm:pt modelId="{84279BA5-E7F4-42C5-A082-9EDAD336D667}" type="sibTrans" cxnId="{7627884F-0FD0-4BB3-A5CC-1B8649F936B4}">
      <dgm:prSet/>
      <dgm:spPr/>
      <dgm:t>
        <a:bodyPr/>
        <a:lstStyle/>
        <a:p>
          <a:endParaRPr lang="tr-TR"/>
        </a:p>
      </dgm:t>
    </dgm:pt>
    <dgm:pt modelId="{D589EAF2-764E-4D00-A4B5-05F04C03FBC4}">
      <dgm:prSet phldrT="[Metin]"/>
      <dgm:spPr>
        <a:solidFill>
          <a:schemeClr val="accent5">
            <a:lumMod val="20000"/>
            <a:lumOff val="80000"/>
          </a:schemeClr>
        </a:solidFill>
      </dgm:spPr>
      <dgm:t>
        <a:bodyPr/>
        <a:lstStyle/>
        <a:p>
          <a:pPr>
            <a:buFont typeface="Arial" panose="020B0604020202020204" pitchFamily="34" charset="0"/>
            <a:buChar char="•"/>
          </a:pPr>
          <a:r>
            <a:rPr lang="tr-TR" b="1" i="0" dirty="0">
              <a:solidFill>
                <a:schemeClr val="accent5">
                  <a:lumMod val="50000"/>
                </a:schemeClr>
              </a:solidFill>
            </a:rPr>
            <a:t>Kullanılacak tanıtım materyallerinde </a:t>
          </a:r>
          <a:br>
            <a:rPr lang="tr-TR" b="1" i="0" dirty="0">
              <a:solidFill>
                <a:schemeClr val="accent5">
                  <a:lumMod val="50000"/>
                </a:schemeClr>
              </a:solidFill>
            </a:rPr>
          </a:br>
          <a:r>
            <a:rPr lang="tr-TR" b="1" i="0" dirty="0">
              <a:solidFill>
                <a:schemeClr val="accent5">
                  <a:lumMod val="50000"/>
                </a:schemeClr>
              </a:solidFill>
            </a:rPr>
            <a:t>Bakanlık logosu kullanılmalı</a:t>
          </a:r>
          <a:endParaRPr lang="tr-TR" b="1" dirty="0">
            <a:solidFill>
              <a:schemeClr val="accent5">
                <a:lumMod val="50000"/>
              </a:schemeClr>
            </a:solidFill>
          </a:endParaRPr>
        </a:p>
      </dgm:t>
    </dgm:pt>
    <dgm:pt modelId="{3D8A3511-C65C-442E-83BB-11F682FA8E19}" type="parTrans" cxnId="{9441D705-8793-40A2-BB20-A14E60637B6C}">
      <dgm:prSet/>
      <dgm:spPr/>
      <dgm:t>
        <a:bodyPr/>
        <a:lstStyle/>
        <a:p>
          <a:endParaRPr lang="tr-TR"/>
        </a:p>
      </dgm:t>
    </dgm:pt>
    <dgm:pt modelId="{FF1924F2-A3C7-47DC-BFF1-81C79074F3F2}" type="sibTrans" cxnId="{9441D705-8793-40A2-BB20-A14E60637B6C}">
      <dgm:prSet/>
      <dgm:spPr/>
      <dgm:t>
        <a:bodyPr/>
        <a:lstStyle/>
        <a:p>
          <a:endParaRPr lang="tr-TR"/>
        </a:p>
      </dgm:t>
    </dgm:pt>
    <dgm:pt modelId="{DEAB77D5-281B-4230-8475-82D7AD526A11}" type="pres">
      <dgm:prSet presAssocID="{3E04CB44-9106-473F-A2B3-3FD0DA50921B}" presName="Name0" presStyleCnt="0">
        <dgm:presLayoutVars>
          <dgm:chMax val="7"/>
          <dgm:chPref val="7"/>
          <dgm:dir/>
        </dgm:presLayoutVars>
      </dgm:prSet>
      <dgm:spPr/>
    </dgm:pt>
    <dgm:pt modelId="{FBE4961C-6126-4A58-AFBE-CE2FA6F2ED0E}" type="pres">
      <dgm:prSet presAssocID="{3E04CB44-9106-473F-A2B3-3FD0DA50921B}" presName="Name1" presStyleCnt="0"/>
      <dgm:spPr/>
    </dgm:pt>
    <dgm:pt modelId="{B7C7D246-78F6-4CCA-9086-FA0E5CD721AC}" type="pres">
      <dgm:prSet presAssocID="{3E04CB44-9106-473F-A2B3-3FD0DA50921B}" presName="cycle" presStyleCnt="0"/>
      <dgm:spPr/>
    </dgm:pt>
    <dgm:pt modelId="{5464C593-52A8-474B-A045-6562F18D922E}" type="pres">
      <dgm:prSet presAssocID="{3E04CB44-9106-473F-A2B3-3FD0DA50921B}" presName="srcNode" presStyleLbl="node1" presStyleIdx="0" presStyleCnt="4"/>
      <dgm:spPr/>
    </dgm:pt>
    <dgm:pt modelId="{BC45FD2E-59DD-47BB-A04C-D0BF27BEDB3A}" type="pres">
      <dgm:prSet presAssocID="{3E04CB44-9106-473F-A2B3-3FD0DA50921B}" presName="conn" presStyleLbl="parChTrans1D2" presStyleIdx="0" presStyleCnt="1"/>
      <dgm:spPr/>
    </dgm:pt>
    <dgm:pt modelId="{91FF51DD-BD33-4E7E-9CA4-22A53F1875B0}" type="pres">
      <dgm:prSet presAssocID="{3E04CB44-9106-473F-A2B3-3FD0DA50921B}" presName="extraNode" presStyleLbl="node1" presStyleIdx="0" presStyleCnt="4"/>
      <dgm:spPr/>
    </dgm:pt>
    <dgm:pt modelId="{B0F8DD59-056B-4B9F-8BD6-12D84CDF73B5}" type="pres">
      <dgm:prSet presAssocID="{3E04CB44-9106-473F-A2B3-3FD0DA50921B}" presName="dstNode" presStyleLbl="node1" presStyleIdx="0" presStyleCnt="4"/>
      <dgm:spPr/>
    </dgm:pt>
    <dgm:pt modelId="{42751405-76ED-4D7C-9F9E-EFF7DEEBAC2F}" type="pres">
      <dgm:prSet presAssocID="{FE97A0DE-36A3-4C0B-8DD6-3E68F1788F5C}" presName="text_1" presStyleLbl="node1" presStyleIdx="0" presStyleCnt="4" custScaleX="102782" custScaleY="64762">
        <dgm:presLayoutVars>
          <dgm:bulletEnabled val="1"/>
        </dgm:presLayoutVars>
      </dgm:prSet>
      <dgm:spPr/>
    </dgm:pt>
    <dgm:pt modelId="{999C28D9-2434-4E5C-91D4-268DAF5180B4}" type="pres">
      <dgm:prSet presAssocID="{FE97A0DE-36A3-4C0B-8DD6-3E68F1788F5C}" presName="accent_1" presStyleCnt="0"/>
      <dgm:spPr/>
    </dgm:pt>
    <dgm:pt modelId="{F09E9653-EBEA-41AA-A06F-DB71D2D0D46E}" type="pres">
      <dgm:prSet presAssocID="{FE97A0DE-36A3-4C0B-8DD6-3E68F1788F5C}" presName="accentRepeatNode" presStyleLbl="solidFgAcc1" presStyleIdx="0" presStyleCnt="4" custScaleX="58445" custScaleY="56819"/>
      <dgm:spPr/>
    </dgm:pt>
    <dgm:pt modelId="{E7A9BBA8-8119-48C2-9249-9557BB10EB5B}" type="pres">
      <dgm:prSet presAssocID="{ECF62DA6-FBD0-4D7A-8D5C-F074B36042C1}" presName="text_2" presStyleLbl="node1" presStyleIdx="1" presStyleCnt="4" custScaleX="102684" custScaleY="64762">
        <dgm:presLayoutVars>
          <dgm:bulletEnabled val="1"/>
        </dgm:presLayoutVars>
      </dgm:prSet>
      <dgm:spPr/>
    </dgm:pt>
    <dgm:pt modelId="{222B3BA7-477C-4101-96D6-09FCC0AFC082}" type="pres">
      <dgm:prSet presAssocID="{ECF62DA6-FBD0-4D7A-8D5C-F074B36042C1}" presName="accent_2" presStyleCnt="0"/>
      <dgm:spPr/>
    </dgm:pt>
    <dgm:pt modelId="{4DA6A979-D2ED-488B-9D00-ECEBD0C057F5}" type="pres">
      <dgm:prSet presAssocID="{ECF62DA6-FBD0-4D7A-8D5C-F074B36042C1}" presName="accentRepeatNode" presStyleLbl="solidFgAcc1" presStyleIdx="1" presStyleCnt="4" custScaleX="58445" custScaleY="56819"/>
      <dgm:spPr/>
    </dgm:pt>
    <dgm:pt modelId="{8E2DA2D6-7173-4122-B331-3ADC4429F1B4}" type="pres">
      <dgm:prSet presAssocID="{87F135B3-C0B3-44C8-904F-696FB6A20D35}" presName="text_3" presStyleLbl="node1" presStyleIdx="2" presStyleCnt="4" custScaleX="102056" custScaleY="64762" custLinFactNeighborX="628">
        <dgm:presLayoutVars>
          <dgm:bulletEnabled val="1"/>
        </dgm:presLayoutVars>
      </dgm:prSet>
      <dgm:spPr/>
    </dgm:pt>
    <dgm:pt modelId="{72285F9E-8565-4567-BD41-B097792C4A73}" type="pres">
      <dgm:prSet presAssocID="{87F135B3-C0B3-44C8-904F-696FB6A20D35}" presName="accent_3" presStyleCnt="0"/>
      <dgm:spPr/>
    </dgm:pt>
    <dgm:pt modelId="{10F7083D-24C2-4716-9987-94A73EDB76A7}" type="pres">
      <dgm:prSet presAssocID="{87F135B3-C0B3-44C8-904F-696FB6A20D35}" presName="accentRepeatNode" presStyleLbl="solidFgAcc1" presStyleIdx="2" presStyleCnt="4" custScaleX="58445" custScaleY="56819"/>
      <dgm:spPr/>
    </dgm:pt>
    <dgm:pt modelId="{C4C40077-BC7B-47D8-A3DA-EEE244F77B05}" type="pres">
      <dgm:prSet presAssocID="{D589EAF2-764E-4D00-A4B5-05F04C03FBC4}" presName="text_4" presStyleLbl="node1" presStyleIdx="3" presStyleCnt="4" custScaleY="64762" custLinFactNeighborX="1637" custLinFactNeighborY="-3145">
        <dgm:presLayoutVars>
          <dgm:bulletEnabled val="1"/>
        </dgm:presLayoutVars>
      </dgm:prSet>
      <dgm:spPr/>
    </dgm:pt>
    <dgm:pt modelId="{289691C8-ECEB-49D2-87A1-D76F596F20BD}" type="pres">
      <dgm:prSet presAssocID="{D589EAF2-764E-4D00-A4B5-05F04C03FBC4}" presName="accent_4" presStyleCnt="0"/>
      <dgm:spPr/>
    </dgm:pt>
    <dgm:pt modelId="{12EFB51D-86FB-43BD-BCA0-9168FAB6D800}" type="pres">
      <dgm:prSet presAssocID="{D589EAF2-764E-4D00-A4B5-05F04C03FBC4}" presName="accentRepeatNode" presStyleLbl="solidFgAcc1" presStyleIdx="3" presStyleCnt="4" custScaleX="58445" custScaleY="56819"/>
      <dgm:spPr/>
    </dgm:pt>
  </dgm:ptLst>
  <dgm:cxnLst>
    <dgm:cxn modelId="{95D31D01-5BBD-4686-B4CB-3F7F80686AAE}" srcId="{3E04CB44-9106-473F-A2B3-3FD0DA50921B}" destId="{ECF62DA6-FBD0-4D7A-8D5C-F074B36042C1}" srcOrd="1" destOrd="0" parTransId="{976ABA34-3B65-4353-B87B-6C831CF2C711}" sibTransId="{4AA25EB7-192C-4749-8329-3A875EFAB504}"/>
    <dgm:cxn modelId="{9441D705-8793-40A2-BB20-A14E60637B6C}" srcId="{3E04CB44-9106-473F-A2B3-3FD0DA50921B}" destId="{D589EAF2-764E-4D00-A4B5-05F04C03FBC4}" srcOrd="3" destOrd="0" parTransId="{3D8A3511-C65C-442E-83BB-11F682FA8E19}" sibTransId="{FF1924F2-A3C7-47DC-BFF1-81C79074F3F2}"/>
    <dgm:cxn modelId="{F3DEA90C-1557-42F8-AC3E-B56083FD944D}" type="presOf" srcId="{FE97A0DE-36A3-4C0B-8DD6-3E68F1788F5C}" destId="{42751405-76ED-4D7C-9F9E-EFF7DEEBAC2F}" srcOrd="0" destOrd="0" presId="urn:microsoft.com/office/officeart/2008/layout/VerticalCurvedList"/>
    <dgm:cxn modelId="{9986E912-A007-4E62-B428-0BDF452412DD}" type="presOf" srcId="{D589EAF2-764E-4D00-A4B5-05F04C03FBC4}" destId="{C4C40077-BC7B-47D8-A3DA-EEE244F77B05}" srcOrd="0" destOrd="0" presId="urn:microsoft.com/office/officeart/2008/layout/VerticalCurvedList"/>
    <dgm:cxn modelId="{D08FAB68-8580-4C00-AB2E-7B279D753810}" type="presOf" srcId="{ECF62DA6-FBD0-4D7A-8D5C-F074B36042C1}" destId="{E7A9BBA8-8119-48C2-9249-9557BB10EB5B}" srcOrd="0" destOrd="0" presId="urn:microsoft.com/office/officeart/2008/layout/VerticalCurvedList"/>
    <dgm:cxn modelId="{1046FC6D-EF42-4648-A99D-9626439696B5}" srcId="{3E04CB44-9106-473F-A2B3-3FD0DA50921B}" destId="{FE97A0DE-36A3-4C0B-8DD6-3E68F1788F5C}" srcOrd="0" destOrd="0" parTransId="{CD085764-71F7-4AFF-8702-F8C1A7735FA2}" sibTransId="{E5FFC515-ACA0-45FF-96D8-7D637E5084CE}"/>
    <dgm:cxn modelId="{7627884F-0FD0-4BB3-A5CC-1B8649F936B4}" srcId="{3E04CB44-9106-473F-A2B3-3FD0DA50921B}" destId="{87F135B3-C0B3-44C8-904F-696FB6A20D35}" srcOrd="2" destOrd="0" parTransId="{740D2FEF-CE54-4C5E-A7B5-D7208649E15C}" sibTransId="{84279BA5-E7F4-42C5-A082-9EDAD336D667}"/>
    <dgm:cxn modelId="{B3D642B8-7870-404C-8C97-50D23406ABB9}" type="presOf" srcId="{3E04CB44-9106-473F-A2B3-3FD0DA50921B}" destId="{DEAB77D5-281B-4230-8475-82D7AD526A11}" srcOrd="0" destOrd="0" presId="urn:microsoft.com/office/officeart/2008/layout/VerticalCurvedList"/>
    <dgm:cxn modelId="{89391ED2-69FA-4F06-A160-3EADCB456B13}" type="presOf" srcId="{E5FFC515-ACA0-45FF-96D8-7D637E5084CE}" destId="{BC45FD2E-59DD-47BB-A04C-D0BF27BEDB3A}" srcOrd="0" destOrd="0" presId="urn:microsoft.com/office/officeart/2008/layout/VerticalCurvedList"/>
    <dgm:cxn modelId="{F2FB24FD-D052-462C-8F45-45FB6736AD4A}" type="presOf" srcId="{87F135B3-C0B3-44C8-904F-696FB6A20D35}" destId="{8E2DA2D6-7173-4122-B331-3ADC4429F1B4}" srcOrd="0" destOrd="0" presId="urn:microsoft.com/office/officeart/2008/layout/VerticalCurvedList"/>
    <dgm:cxn modelId="{E57A4FA0-FAF6-44A6-97C2-44029EDB2AEB}" type="presParOf" srcId="{DEAB77D5-281B-4230-8475-82D7AD526A11}" destId="{FBE4961C-6126-4A58-AFBE-CE2FA6F2ED0E}" srcOrd="0" destOrd="0" presId="urn:microsoft.com/office/officeart/2008/layout/VerticalCurvedList"/>
    <dgm:cxn modelId="{E44C88A4-8D05-40C4-8A4B-2A3C1123CA31}" type="presParOf" srcId="{FBE4961C-6126-4A58-AFBE-CE2FA6F2ED0E}" destId="{B7C7D246-78F6-4CCA-9086-FA0E5CD721AC}" srcOrd="0" destOrd="0" presId="urn:microsoft.com/office/officeart/2008/layout/VerticalCurvedList"/>
    <dgm:cxn modelId="{55BFDF5F-F8E0-4D29-B21F-60BB05A16642}" type="presParOf" srcId="{B7C7D246-78F6-4CCA-9086-FA0E5CD721AC}" destId="{5464C593-52A8-474B-A045-6562F18D922E}" srcOrd="0" destOrd="0" presId="urn:microsoft.com/office/officeart/2008/layout/VerticalCurvedList"/>
    <dgm:cxn modelId="{5090D8B5-F94A-464F-93A7-A0F5EE71069A}" type="presParOf" srcId="{B7C7D246-78F6-4CCA-9086-FA0E5CD721AC}" destId="{BC45FD2E-59DD-47BB-A04C-D0BF27BEDB3A}" srcOrd="1" destOrd="0" presId="urn:microsoft.com/office/officeart/2008/layout/VerticalCurvedList"/>
    <dgm:cxn modelId="{B7A3378A-225B-4019-B110-18393E0A52B9}" type="presParOf" srcId="{B7C7D246-78F6-4CCA-9086-FA0E5CD721AC}" destId="{91FF51DD-BD33-4E7E-9CA4-22A53F1875B0}" srcOrd="2" destOrd="0" presId="urn:microsoft.com/office/officeart/2008/layout/VerticalCurvedList"/>
    <dgm:cxn modelId="{310F3D43-35AA-4A0A-995D-96A0A92CDED6}" type="presParOf" srcId="{B7C7D246-78F6-4CCA-9086-FA0E5CD721AC}" destId="{B0F8DD59-056B-4B9F-8BD6-12D84CDF73B5}" srcOrd="3" destOrd="0" presId="urn:microsoft.com/office/officeart/2008/layout/VerticalCurvedList"/>
    <dgm:cxn modelId="{03DF98E0-70FA-451B-B64A-778616566C2E}" type="presParOf" srcId="{FBE4961C-6126-4A58-AFBE-CE2FA6F2ED0E}" destId="{42751405-76ED-4D7C-9F9E-EFF7DEEBAC2F}" srcOrd="1" destOrd="0" presId="urn:microsoft.com/office/officeart/2008/layout/VerticalCurvedList"/>
    <dgm:cxn modelId="{572A49B2-68CB-485E-8758-D8DEBC980272}" type="presParOf" srcId="{FBE4961C-6126-4A58-AFBE-CE2FA6F2ED0E}" destId="{999C28D9-2434-4E5C-91D4-268DAF5180B4}" srcOrd="2" destOrd="0" presId="urn:microsoft.com/office/officeart/2008/layout/VerticalCurvedList"/>
    <dgm:cxn modelId="{AFBDB8CF-C2F2-4A95-B18A-50C44FE89300}" type="presParOf" srcId="{999C28D9-2434-4E5C-91D4-268DAF5180B4}" destId="{F09E9653-EBEA-41AA-A06F-DB71D2D0D46E}" srcOrd="0" destOrd="0" presId="urn:microsoft.com/office/officeart/2008/layout/VerticalCurvedList"/>
    <dgm:cxn modelId="{526940B7-BE9C-4243-8453-EB4D692A7A0B}" type="presParOf" srcId="{FBE4961C-6126-4A58-AFBE-CE2FA6F2ED0E}" destId="{E7A9BBA8-8119-48C2-9249-9557BB10EB5B}" srcOrd="3" destOrd="0" presId="urn:microsoft.com/office/officeart/2008/layout/VerticalCurvedList"/>
    <dgm:cxn modelId="{152806DF-7A53-41CD-B534-8699AFDF9405}" type="presParOf" srcId="{FBE4961C-6126-4A58-AFBE-CE2FA6F2ED0E}" destId="{222B3BA7-477C-4101-96D6-09FCC0AFC082}" srcOrd="4" destOrd="0" presId="urn:microsoft.com/office/officeart/2008/layout/VerticalCurvedList"/>
    <dgm:cxn modelId="{2B9B84A5-85D2-448A-BC4F-C5DAE802BE99}" type="presParOf" srcId="{222B3BA7-477C-4101-96D6-09FCC0AFC082}" destId="{4DA6A979-D2ED-488B-9D00-ECEBD0C057F5}" srcOrd="0" destOrd="0" presId="urn:microsoft.com/office/officeart/2008/layout/VerticalCurvedList"/>
    <dgm:cxn modelId="{DAA61667-B679-436A-B988-92E27D3F44E5}" type="presParOf" srcId="{FBE4961C-6126-4A58-AFBE-CE2FA6F2ED0E}" destId="{8E2DA2D6-7173-4122-B331-3ADC4429F1B4}" srcOrd="5" destOrd="0" presId="urn:microsoft.com/office/officeart/2008/layout/VerticalCurvedList"/>
    <dgm:cxn modelId="{704E8B4A-E72D-4E2D-86DA-803376BB031B}" type="presParOf" srcId="{FBE4961C-6126-4A58-AFBE-CE2FA6F2ED0E}" destId="{72285F9E-8565-4567-BD41-B097792C4A73}" srcOrd="6" destOrd="0" presId="urn:microsoft.com/office/officeart/2008/layout/VerticalCurvedList"/>
    <dgm:cxn modelId="{61F66203-7002-4B3B-B80F-F03515B05115}" type="presParOf" srcId="{72285F9E-8565-4567-BD41-B097792C4A73}" destId="{10F7083D-24C2-4716-9987-94A73EDB76A7}" srcOrd="0" destOrd="0" presId="urn:microsoft.com/office/officeart/2008/layout/VerticalCurvedList"/>
    <dgm:cxn modelId="{35C7946F-8E85-4731-93DD-AE22AB973925}" type="presParOf" srcId="{FBE4961C-6126-4A58-AFBE-CE2FA6F2ED0E}" destId="{C4C40077-BC7B-47D8-A3DA-EEE244F77B05}" srcOrd="7" destOrd="0" presId="urn:microsoft.com/office/officeart/2008/layout/VerticalCurvedList"/>
    <dgm:cxn modelId="{F7CCC066-63C0-4D0D-8980-591D6CD0D0B7}" type="presParOf" srcId="{FBE4961C-6126-4A58-AFBE-CE2FA6F2ED0E}" destId="{289691C8-ECEB-49D2-87A1-D76F596F20BD}" srcOrd="8" destOrd="0" presId="urn:microsoft.com/office/officeart/2008/layout/VerticalCurvedList"/>
    <dgm:cxn modelId="{F20C35A2-D0A5-4F25-A651-A7EBD099B120}" type="presParOf" srcId="{289691C8-ECEB-49D2-87A1-D76F596F20BD}" destId="{12EFB51D-86FB-43BD-BCA0-9168FAB6D80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04CB44-9106-473F-A2B3-3FD0DA50921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FE97A0DE-36A3-4C0B-8DD6-3E68F1788F5C}">
      <dgm:prSet phldrT="[Metin]" custT="1"/>
      <dgm:spPr>
        <a:solidFill>
          <a:srgbClr val="F7EDED"/>
        </a:solidFill>
      </dgm:spPr>
      <dgm:t>
        <a:bodyPr/>
        <a:lstStyle/>
        <a:p>
          <a:pPr>
            <a:buFont typeface="Arial" panose="020B0604020202020204" pitchFamily="34" charset="0"/>
            <a:buChar char="•"/>
          </a:pPr>
          <a:r>
            <a:rPr lang="tr-TR" sz="1000" b="1" i="0" dirty="0">
              <a:solidFill>
                <a:schemeClr val="accent5">
                  <a:lumMod val="50000"/>
                </a:schemeClr>
              </a:solidFill>
            </a:rPr>
            <a:t>Asgari 100 katılımcı ve çevrimiçi asgari 500 ziyaretçi olmalı</a:t>
          </a:r>
          <a:endParaRPr lang="tr-TR" sz="1000" b="1" dirty="0">
            <a:solidFill>
              <a:schemeClr val="accent5">
                <a:lumMod val="50000"/>
              </a:schemeClr>
            </a:solidFill>
          </a:endParaRPr>
        </a:p>
      </dgm:t>
    </dgm:pt>
    <dgm:pt modelId="{CD085764-71F7-4AFF-8702-F8C1A7735FA2}" type="parTrans" cxnId="{1046FC6D-EF42-4648-A99D-9626439696B5}">
      <dgm:prSet/>
      <dgm:spPr/>
      <dgm:t>
        <a:bodyPr/>
        <a:lstStyle/>
        <a:p>
          <a:endParaRPr lang="tr-TR"/>
        </a:p>
      </dgm:t>
    </dgm:pt>
    <dgm:pt modelId="{E5FFC515-ACA0-45FF-96D8-7D637E5084CE}" type="sibTrans" cxnId="{1046FC6D-EF42-4648-A99D-9626439696B5}">
      <dgm:prSet/>
      <dgm:spPr/>
      <dgm:t>
        <a:bodyPr/>
        <a:lstStyle/>
        <a:p>
          <a:endParaRPr lang="tr-TR"/>
        </a:p>
      </dgm:t>
    </dgm:pt>
    <dgm:pt modelId="{ECF62DA6-FBD0-4D7A-8D5C-F074B36042C1}">
      <dgm:prSet phldrT="[Metin]" custT="1"/>
      <dgm:spPr>
        <a:solidFill>
          <a:schemeClr val="accent6">
            <a:lumMod val="20000"/>
            <a:lumOff val="80000"/>
          </a:schemeClr>
        </a:solidFill>
      </dgm:spPr>
      <dgm:t>
        <a:bodyPr/>
        <a:lstStyle/>
        <a:p>
          <a:pPr>
            <a:buFont typeface="Arial" panose="020B0604020202020204" pitchFamily="34" charset="0"/>
            <a:buChar char="•"/>
          </a:pPr>
          <a:r>
            <a:rPr lang="tr-TR" sz="1000" b="1" i="0" dirty="0">
              <a:solidFill>
                <a:schemeClr val="accent5">
                  <a:lumMod val="50000"/>
                </a:schemeClr>
              </a:solidFill>
            </a:rPr>
            <a:t>En az 10 Türk şirketi katılımcı olmalı</a:t>
          </a:r>
          <a:endParaRPr lang="tr-TR" sz="1000" b="1" dirty="0">
            <a:solidFill>
              <a:schemeClr val="accent5">
                <a:lumMod val="50000"/>
              </a:schemeClr>
            </a:solidFill>
          </a:endParaRPr>
        </a:p>
      </dgm:t>
    </dgm:pt>
    <dgm:pt modelId="{976ABA34-3B65-4353-B87B-6C831CF2C711}" type="parTrans" cxnId="{95D31D01-5BBD-4686-B4CB-3F7F80686AAE}">
      <dgm:prSet/>
      <dgm:spPr/>
      <dgm:t>
        <a:bodyPr/>
        <a:lstStyle/>
        <a:p>
          <a:endParaRPr lang="tr-TR"/>
        </a:p>
      </dgm:t>
    </dgm:pt>
    <dgm:pt modelId="{4AA25EB7-192C-4749-8329-3A875EFAB504}" type="sibTrans" cxnId="{95D31D01-5BBD-4686-B4CB-3F7F80686AAE}">
      <dgm:prSet/>
      <dgm:spPr/>
      <dgm:t>
        <a:bodyPr/>
        <a:lstStyle/>
        <a:p>
          <a:endParaRPr lang="tr-TR"/>
        </a:p>
      </dgm:t>
    </dgm:pt>
    <dgm:pt modelId="{87F135B3-C0B3-44C8-904F-696FB6A20D35}">
      <dgm:prSet phldrT="[Metin]" custT="1"/>
      <dgm:spPr>
        <a:solidFill>
          <a:schemeClr val="accent5">
            <a:lumMod val="20000"/>
            <a:lumOff val="80000"/>
          </a:schemeClr>
        </a:solidFill>
      </dgm:spPr>
      <dgm:t>
        <a:bodyPr/>
        <a:lstStyle/>
        <a:p>
          <a:pPr>
            <a:buFont typeface="Arial" panose="020B0604020202020204" pitchFamily="34" charset="0"/>
            <a:buChar char="•"/>
          </a:pPr>
          <a:r>
            <a:rPr lang="tr-TR" sz="1000" b="1" i="0" dirty="0">
              <a:solidFill>
                <a:schemeClr val="accent5">
                  <a:lumMod val="50000"/>
                </a:schemeClr>
              </a:solidFill>
            </a:rPr>
            <a:t>Katılımcılarının ve ziyaretçilerinin en az yarısı yabancı olmalı</a:t>
          </a:r>
          <a:endParaRPr lang="tr-TR" sz="1000" b="1" dirty="0">
            <a:solidFill>
              <a:schemeClr val="accent5">
                <a:lumMod val="50000"/>
              </a:schemeClr>
            </a:solidFill>
          </a:endParaRPr>
        </a:p>
      </dgm:t>
    </dgm:pt>
    <dgm:pt modelId="{740D2FEF-CE54-4C5E-A7B5-D7208649E15C}" type="parTrans" cxnId="{7627884F-0FD0-4BB3-A5CC-1B8649F936B4}">
      <dgm:prSet/>
      <dgm:spPr/>
      <dgm:t>
        <a:bodyPr/>
        <a:lstStyle/>
        <a:p>
          <a:endParaRPr lang="tr-TR"/>
        </a:p>
      </dgm:t>
    </dgm:pt>
    <dgm:pt modelId="{84279BA5-E7F4-42C5-A082-9EDAD336D667}" type="sibTrans" cxnId="{7627884F-0FD0-4BB3-A5CC-1B8649F936B4}">
      <dgm:prSet/>
      <dgm:spPr/>
      <dgm:t>
        <a:bodyPr/>
        <a:lstStyle/>
        <a:p>
          <a:endParaRPr lang="tr-TR"/>
        </a:p>
      </dgm:t>
    </dgm:pt>
    <dgm:pt modelId="{D589EAF2-764E-4D00-A4B5-05F04C03FBC4}">
      <dgm:prSet phldrT="[Metin]" custT="1"/>
      <dgm:spPr>
        <a:solidFill>
          <a:srgbClr val="F7EDED"/>
        </a:solidFill>
      </dgm:spPr>
      <dgm:t>
        <a:bodyPr/>
        <a:lstStyle/>
        <a:p>
          <a:pPr>
            <a:buFont typeface="Arial" panose="020B0604020202020204" pitchFamily="34" charset="0"/>
            <a:buChar char="•"/>
          </a:pPr>
          <a:r>
            <a:rPr lang="tr-TR" sz="1000" b="1" i="0" dirty="0">
              <a:solidFill>
                <a:schemeClr val="accent5">
                  <a:lumMod val="50000"/>
                </a:schemeClr>
              </a:solidFill>
            </a:rPr>
            <a:t>Fiziksel fuarlardaki unsurların dijital ortama yansıtılarak düzenlenmiş olması (Katılım sağlanacak sanal fuarın fizikisi Bakanlıkça desteklenmesi halinde bu şart aranmaz.)</a:t>
          </a:r>
          <a:endParaRPr lang="tr-TR" sz="1000" b="1" dirty="0">
            <a:solidFill>
              <a:schemeClr val="accent5">
                <a:lumMod val="50000"/>
              </a:schemeClr>
            </a:solidFill>
          </a:endParaRPr>
        </a:p>
      </dgm:t>
    </dgm:pt>
    <dgm:pt modelId="{3D8A3511-C65C-442E-83BB-11F682FA8E19}" type="parTrans" cxnId="{9441D705-8793-40A2-BB20-A14E60637B6C}">
      <dgm:prSet/>
      <dgm:spPr/>
      <dgm:t>
        <a:bodyPr/>
        <a:lstStyle/>
        <a:p>
          <a:endParaRPr lang="tr-TR"/>
        </a:p>
      </dgm:t>
    </dgm:pt>
    <dgm:pt modelId="{FF1924F2-A3C7-47DC-BFF1-81C79074F3F2}" type="sibTrans" cxnId="{9441D705-8793-40A2-BB20-A14E60637B6C}">
      <dgm:prSet/>
      <dgm:spPr/>
      <dgm:t>
        <a:bodyPr/>
        <a:lstStyle/>
        <a:p>
          <a:endParaRPr lang="tr-TR"/>
        </a:p>
      </dgm:t>
    </dgm:pt>
    <dgm:pt modelId="{AD9D1C14-591D-4B8D-9385-2E2464DC978D}">
      <dgm:prSet phldrT="[Metin]" custT="1"/>
      <dgm:spPr>
        <a:solidFill>
          <a:schemeClr val="accent6">
            <a:lumMod val="20000"/>
            <a:lumOff val="80000"/>
          </a:schemeClr>
        </a:solidFill>
      </dgm:spPr>
      <dgm:t>
        <a:bodyPr/>
        <a:lstStyle/>
        <a:p>
          <a:pPr>
            <a:buFont typeface="Arial" panose="020B0604020202020204" pitchFamily="34" charset="0"/>
            <a:buChar char="•"/>
          </a:pPr>
          <a:r>
            <a:rPr lang="tr-TR" sz="1000" b="1" i="0" dirty="0">
              <a:solidFill>
                <a:schemeClr val="accent5">
                  <a:lumMod val="50000"/>
                </a:schemeClr>
              </a:solidFill>
            </a:rPr>
            <a:t>Kullanılacak tanıtım materyallerinde Bakanlık logosu kullanılmalı</a:t>
          </a:r>
          <a:endParaRPr lang="tr-TR" sz="1000" b="0" dirty="0">
            <a:solidFill>
              <a:schemeClr val="accent5">
                <a:lumMod val="50000"/>
              </a:schemeClr>
            </a:solidFill>
          </a:endParaRPr>
        </a:p>
      </dgm:t>
    </dgm:pt>
    <dgm:pt modelId="{97B7C995-033A-48A7-AB70-B81966F6DA8E}" type="parTrans" cxnId="{2D3DDCB4-D652-45A9-8A3F-910C981DCE17}">
      <dgm:prSet/>
      <dgm:spPr/>
      <dgm:t>
        <a:bodyPr/>
        <a:lstStyle/>
        <a:p>
          <a:endParaRPr lang="tr-TR"/>
        </a:p>
      </dgm:t>
    </dgm:pt>
    <dgm:pt modelId="{BDED5C42-AB8C-432D-94EB-A49B6C056E2D}" type="sibTrans" cxnId="{2D3DDCB4-D652-45A9-8A3F-910C981DCE17}">
      <dgm:prSet/>
      <dgm:spPr/>
      <dgm:t>
        <a:bodyPr/>
        <a:lstStyle/>
        <a:p>
          <a:endParaRPr lang="tr-TR"/>
        </a:p>
      </dgm:t>
    </dgm:pt>
    <dgm:pt modelId="{DEAB77D5-281B-4230-8475-82D7AD526A11}" type="pres">
      <dgm:prSet presAssocID="{3E04CB44-9106-473F-A2B3-3FD0DA50921B}" presName="Name0" presStyleCnt="0">
        <dgm:presLayoutVars>
          <dgm:chMax val="7"/>
          <dgm:chPref val="7"/>
          <dgm:dir/>
        </dgm:presLayoutVars>
      </dgm:prSet>
      <dgm:spPr/>
    </dgm:pt>
    <dgm:pt modelId="{FBE4961C-6126-4A58-AFBE-CE2FA6F2ED0E}" type="pres">
      <dgm:prSet presAssocID="{3E04CB44-9106-473F-A2B3-3FD0DA50921B}" presName="Name1" presStyleCnt="0"/>
      <dgm:spPr/>
    </dgm:pt>
    <dgm:pt modelId="{B7C7D246-78F6-4CCA-9086-FA0E5CD721AC}" type="pres">
      <dgm:prSet presAssocID="{3E04CB44-9106-473F-A2B3-3FD0DA50921B}" presName="cycle" presStyleCnt="0"/>
      <dgm:spPr/>
    </dgm:pt>
    <dgm:pt modelId="{5464C593-52A8-474B-A045-6562F18D922E}" type="pres">
      <dgm:prSet presAssocID="{3E04CB44-9106-473F-A2B3-3FD0DA50921B}" presName="srcNode" presStyleLbl="node1" presStyleIdx="0" presStyleCnt="5"/>
      <dgm:spPr/>
    </dgm:pt>
    <dgm:pt modelId="{BC45FD2E-59DD-47BB-A04C-D0BF27BEDB3A}" type="pres">
      <dgm:prSet presAssocID="{3E04CB44-9106-473F-A2B3-3FD0DA50921B}" presName="conn" presStyleLbl="parChTrans1D2" presStyleIdx="0" presStyleCnt="1"/>
      <dgm:spPr/>
    </dgm:pt>
    <dgm:pt modelId="{91FF51DD-BD33-4E7E-9CA4-22A53F1875B0}" type="pres">
      <dgm:prSet presAssocID="{3E04CB44-9106-473F-A2B3-3FD0DA50921B}" presName="extraNode" presStyleLbl="node1" presStyleIdx="0" presStyleCnt="5"/>
      <dgm:spPr/>
    </dgm:pt>
    <dgm:pt modelId="{B0F8DD59-056B-4B9F-8BD6-12D84CDF73B5}" type="pres">
      <dgm:prSet presAssocID="{3E04CB44-9106-473F-A2B3-3FD0DA50921B}" presName="dstNode" presStyleLbl="node1" presStyleIdx="0" presStyleCnt="5"/>
      <dgm:spPr/>
    </dgm:pt>
    <dgm:pt modelId="{42751405-76ED-4D7C-9F9E-EFF7DEEBAC2F}" type="pres">
      <dgm:prSet presAssocID="{FE97A0DE-36A3-4C0B-8DD6-3E68F1788F5C}" presName="text_1" presStyleLbl="node1" presStyleIdx="0" presStyleCnt="5" custScaleX="103498" custScaleY="74603">
        <dgm:presLayoutVars>
          <dgm:bulletEnabled val="1"/>
        </dgm:presLayoutVars>
      </dgm:prSet>
      <dgm:spPr/>
    </dgm:pt>
    <dgm:pt modelId="{999C28D9-2434-4E5C-91D4-268DAF5180B4}" type="pres">
      <dgm:prSet presAssocID="{FE97A0DE-36A3-4C0B-8DD6-3E68F1788F5C}" presName="accent_1" presStyleCnt="0"/>
      <dgm:spPr/>
    </dgm:pt>
    <dgm:pt modelId="{F09E9653-EBEA-41AA-A06F-DB71D2D0D46E}" type="pres">
      <dgm:prSet presAssocID="{FE97A0DE-36A3-4C0B-8DD6-3E68F1788F5C}" presName="accentRepeatNode" presStyleLbl="solidFgAcc1" presStyleIdx="0" presStyleCnt="5" custScaleX="58445" custScaleY="56819"/>
      <dgm:spPr/>
    </dgm:pt>
    <dgm:pt modelId="{E7A9BBA8-8119-48C2-9249-9557BB10EB5B}" type="pres">
      <dgm:prSet presAssocID="{ECF62DA6-FBD0-4D7A-8D5C-F074B36042C1}" presName="text_2" presStyleLbl="node1" presStyleIdx="1" presStyleCnt="5" custScaleX="103485" custScaleY="59945">
        <dgm:presLayoutVars>
          <dgm:bulletEnabled val="1"/>
        </dgm:presLayoutVars>
      </dgm:prSet>
      <dgm:spPr/>
    </dgm:pt>
    <dgm:pt modelId="{222B3BA7-477C-4101-96D6-09FCC0AFC082}" type="pres">
      <dgm:prSet presAssocID="{ECF62DA6-FBD0-4D7A-8D5C-F074B36042C1}" presName="accent_2" presStyleCnt="0"/>
      <dgm:spPr/>
    </dgm:pt>
    <dgm:pt modelId="{4DA6A979-D2ED-488B-9D00-ECEBD0C057F5}" type="pres">
      <dgm:prSet presAssocID="{ECF62DA6-FBD0-4D7A-8D5C-F074B36042C1}" presName="accentRepeatNode" presStyleLbl="solidFgAcc1" presStyleIdx="1" presStyleCnt="5" custScaleX="58445" custScaleY="56819"/>
      <dgm:spPr/>
    </dgm:pt>
    <dgm:pt modelId="{8E2DA2D6-7173-4122-B331-3ADC4429F1B4}" type="pres">
      <dgm:prSet presAssocID="{87F135B3-C0B3-44C8-904F-696FB6A20D35}" presName="text_3" presStyleLbl="node1" presStyleIdx="2" presStyleCnt="5" custScaleX="103050" custScaleY="52967">
        <dgm:presLayoutVars>
          <dgm:bulletEnabled val="1"/>
        </dgm:presLayoutVars>
      </dgm:prSet>
      <dgm:spPr/>
    </dgm:pt>
    <dgm:pt modelId="{72285F9E-8565-4567-BD41-B097792C4A73}" type="pres">
      <dgm:prSet presAssocID="{87F135B3-C0B3-44C8-904F-696FB6A20D35}" presName="accent_3" presStyleCnt="0"/>
      <dgm:spPr/>
    </dgm:pt>
    <dgm:pt modelId="{10F7083D-24C2-4716-9987-94A73EDB76A7}" type="pres">
      <dgm:prSet presAssocID="{87F135B3-C0B3-44C8-904F-696FB6A20D35}" presName="accentRepeatNode" presStyleLbl="solidFgAcc1" presStyleIdx="2" presStyleCnt="5" custScaleX="58445" custScaleY="56819"/>
      <dgm:spPr/>
    </dgm:pt>
    <dgm:pt modelId="{C4C40077-BC7B-47D8-A3DA-EEE244F77B05}" type="pres">
      <dgm:prSet presAssocID="{D589EAF2-764E-4D00-A4B5-05F04C03FBC4}" presName="text_4" presStyleLbl="node1" presStyleIdx="3" presStyleCnt="5" custScaleX="101707" custScaleY="99728" custLinFactNeighborX="1076" custLinFactNeighborY="1479">
        <dgm:presLayoutVars>
          <dgm:bulletEnabled val="1"/>
        </dgm:presLayoutVars>
      </dgm:prSet>
      <dgm:spPr/>
    </dgm:pt>
    <dgm:pt modelId="{289691C8-ECEB-49D2-87A1-D76F596F20BD}" type="pres">
      <dgm:prSet presAssocID="{D589EAF2-764E-4D00-A4B5-05F04C03FBC4}" presName="accent_4" presStyleCnt="0"/>
      <dgm:spPr/>
    </dgm:pt>
    <dgm:pt modelId="{12EFB51D-86FB-43BD-BCA0-9168FAB6D800}" type="pres">
      <dgm:prSet presAssocID="{D589EAF2-764E-4D00-A4B5-05F04C03FBC4}" presName="accentRepeatNode" presStyleLbl="solidFgAcc1" presStyleIdx="3" presStyleCnt="5" custScaleX="58445" custScaleY="56819"/>
      <dgm:spPr/>
    </dgm:pt>
    <dgm:pt modelId="{BFEE5EBC-7EDC-4324-A3DB-296CAF3C880D}" type="pres">
      <dgm:prSet presAssocID="{AD9D1C14-591D-4B8D-9385-2E2464DC978D}" presName="text_5" presStyleLbl="node1" presStyleIdx="4" presStyleCnt="5" custScaleX="100914" custScaleY="70142" custLinFactNeighborX="1350" custLinFactNeighborY="-3145">
        <dgm:presLayoutVars>
          <dgm:bulletEnabled val="1"/>
        </dgm:presLayoutVars>
      </dgm:prSet>
      <dgm:spPr/>
    </dgm:pt>
    <dgm:pt modelId="{045FD32A-AA02-4FF7-A0BD-D879873B2BED}" type="pres">
      <dgm:prSet presAssocID="{AD9D1C14-591D-4B8D-9385-2E2464DC978D}" presName="accent_5" presStyleCnt="0"/>
      <dgm:spPr/>
    </dgm:pt>
    <dgm:pt modelId="{99E0BED6-2911-48AA-8714-DDF570465678}" type="pres">
      <dgm:prSet presAssocID="{AD9D1C14-591D-4B8D-9385-2E2464DC978D}" presName="accentRepeatNode" presStyleLbl="solidFgAcc1" presStyleIdx="4" presStyleCnt="5" custScaleX="58445" custScaleY="56819"/>
      <dgm:spPr/>
    </dgm:pt>
  </dgm:ptLst>
  <dgm:cxnLst>
    <dgm:cxn modelId="{95D31D01-5BBD-4686-B4CB-3F7F80686AAE}" srcId="{3E04CB44-9106-473F-A2B3-3FD0DA50921B}" destId="{ECF62DA6-FBD0-4D7A-8D5C-F074B36042C1}" srcOrd="1" destOrd="0" parTransId="{976ABA34-3B65-4353-B87B-6C831CF2C711}" sibTransId="{4AA25EB7-192C-4749-8329-3A875EFAB504}"/>
    <dgm:cxn modelId="{9441D705-8793-40A2-BB20-A14E60637B6C}" srcId="{3E04CB44-9106-473F-A2B3-3FD0DA50921B}" destId="{D589EAF2-764E-4D00-A4B5-05F04C03FBC4}" srcOrd="3" destOrd="0" parTransId="{3D8A3511-C65C-442E-83BB-11F682FA8E19}" sibTransId="{FF1924F2-A3C7-47DC-BFF1-81C79074F3F2}"/>
    <dgm:cxn modelId="{F3DEA90C-1557-42F8-AC3E-B56083FD944D}" type="presOf" srcId="{FE97A0DE-36A3-4C0B-8DD6-3E68F1788F5C}" destId="{42751405-76ED-4D7C-9F9E-EFF7DEEBAC2F}" srcOrd="0" destOrd="0" presId="urn:microsoft.com/office/officeart/2008/layout/VerticalCurvedList"/>
    <dgm:cxn modelId="{9986E912-A007-4E62-B428-0BDF452412DD}" type="presOf" srcId="{D589EAF2-764E-4D00-A4B5-05F04C03FBC4}" destId="{C4C40077-BC7B-47D8-A3DA-EEE244F77B05}" srcOrd="0" destOrd="0" presId="urn:microsoft.com/office/officeart/2008/layout/VerticalCurvedList"/>
    <dgm:cxn modelId="{ED021343-1AEC-4FB1-B1C5-4727D7CE0226}" type="presOf" srcId="{AD9D1C14-591D-4B8D-9385-2E2464DC978D}" destId="{BFEE5EBC-7EDC-4324-A3DB-296CAF3C880D}" srcOrd="0" destOrd="0" presId="urn:microsoft.com/office/officeart/2008/layout/VerticalCurvedList"/>
    <dgm:cxn modelId="{D08FAB68-8580-4C00-AB2E-7B279D753810}" type="presOf" srcId="{ECF62DA6-FBD0-4D7A-8D5C-F074B36042C1}" destId="{E7A9BBA8-8119-48C2-9249-9557BB10EB5B}" srcOrd="0" destOrd="0" presId="urn:microsoft.com/office/officeart/2008/layout/VerticalCurvedList"/>
    <dgm:cxn modelId="{1046FC6D-EF42-4648-A99D-9626439696B5}" srcId="{3E04CB44-9106-473F-A2B3-3FD0DA50921B}" destId="{FE97A0DE-36A3-4C0B-8DD6-3E68F1788F5C}" srcOrd="0" destOrd="0" parTransId="{CD085764-71F7-4AFF-8702-F8C1A7735FA2}" sibTransId="{E5FFC515-ACA0-45FF-96D8-7D637E5084CE}"/>
    <dgm:cxn modelId="{7627884F-0FD0-4BB3-A5CC-1B8649F936B4}" srcId="{3E04CB44-9106-473F-A2B3-3FD0DA50921B}" destId="{87F135B3-C0B3-44C8-904F-696FB6A20D35}" srcOrd="2" destOrd="0" parTransId="{740D2FEF-CE54-4C5E-A7B5-D7208649E15C}" sibTransId="{84279BA5-E7F4-42C5-A082-9EDAD336D667}"/>
    <dgm:cxn modelId="{2D3DDCB4-D652-45A9-8A3F-910C981DCE17}" srcId="{3E04CB44-9106-473F-A2B3-3FD0DA50921B}" destId="{AD9D1C14-591D-4B8D-9385-2E2464DC978D}" srcOrd="4" destOrd="0" parTransId="{97B7C995-033A-48A7-AB70-B81966F6DA8E}" sibTransId="{BDED5C42-AB8C-432D-94EB-A49B6C056E2D}"/>
    <dgm:cxn modelId="{B3D642B8-7870-404C-8C97-50D23406ABB9}" type="presOf" srcId="{3E04CB44-9106-473F-A2B3-3FD0DA50921B}" destId="{DEAB77D5-281B-4230-8475-82D7AD526A11}" srcOrd="0" destOrd="0" presId="urn:microsoft.com/office/officeart/2008/layout/VerticalCurvedList"/>
    <dgm:cxn modelId="{89391ED2-69FA-4F06-A160-3EADCB456B13}" type="presOf" srcId="{E5FFC515-ACA0-45FF-96D8-7D637E5084CE}" destId="{BC45FD2E-59DD-47BB-A04C-D0BF27BEDB3A}" srcOrd="0" destOrd="0" presId="urn:microsoft.com/office/officeart/2008/layout/VerticalCurvedList"/>
    <dgm:cxn modelId="{F2FB24FD-D052-462C-8F45-45FB6736AD4A}" type="presOf" srcId="{87F135B3-C0B3-44C8-904F-696FB6A20D35}" destId="{8E2DA2D6-7173-4122-B331-3ADC4429F1B4}" srcOrd="0" destOrd="0" presId="urn:microsoft.com/office/officeart/2008/layout/VerticalCurvedList"/>
    <dgm:cxn modelId="{E57A4FA0-FAF6-44A6-97C2-44029EDB2AEB}" type="presParOf" srcId="{DEAB77D5-281B-4230-8475-82D7AD526A11}" destId="{FBE4961C-6126-4A58-AFBE-CE2FA6F2ED0E}" srcOrd="0" destOrd="0" presId="urn:microsoft.com/office/officeart/2008/layout/VerticalCurvedList"/>
    <dgm:cxn modelId="{E44C88A4-8D05-40C4-8A4B-2A3C1123CA31}" type="presParOf" srcId="{FBE4961C-6126-4A58-AFBE-CE2FA6F2ED0E}" destId="{B7C7D246-78F6-4CCA-9086-FA0E5CD721AC}" srcOrd="0" destOrd="0" presId="urn:microsoft.com/office/officeart/2008/layout/VerticalCurvedList"/>
    <dgm:cxn modelId="{55BFDF5F-F8E0-4D29-B21F-60BB05A16642}" type="presParOf" srcId="{B7C7D246-78F6-4CCA-9086-FA0E5CD721AC}" destId="{5464C593-52A8-474B-A045-6562F18D922E}" srcOrd="0" destOrd="0" presId="urn:microsoft.com/office/officeart/2008/layout/VerticalCurvedList"/>
    <dgm:cxn modelId="{5090D8B5-F94A-464F-93A7-A0F5EE71069A}" type="presParOf" srcId="{B7C7D246-78F6-4CCA-9086-FA0E5CD721AC}" destId="{BC45FD2E-59DD-47BB-A04C-D0BF27BEDB3A}" srcOrd="1" destOrd="0" presId="urn:microsoft.com/office/officeart/2008/layout/VerticalCurvedList"/>
    <dgm:cxn modelId="{B7A3378A-225B-4019-B110-18393E0A52B9}" type="presParOf" srcId="{B7C7D246-78F6-4CCA-9086-FA0E5CD721AC}" destId="{91FF51DD-BD33-4E7E-9CA4-22A53F1875B0}" srcOrd="2" destOrd="0" presId="urn:microsoft.com/office/officeart/2008/layout/VerticalCurvedList"/>
    <dgm:cxn modelId="{310F3D43-35AA-4A0A-995D-96A0A92CDED6}" type="presParOf" srcId="{B7C7D246-78F6-4CCA-9086-FA0E5CD721AC}" destId="{B0F8DD59-056B-4B9F-8BD6-12D84CDF73B5}" srcOrd="3" destOrd="0" presId="urn:microsoft.com/office/officeart/2008/layout/VerticalCurvedList"/>
    <dgm:cxn modelId="{03DF98E0-70FA-451B-B64A-778616566C2E}" type="presParOf" srcId="{FBE4961C-6126-4A58-AFBE-CE2FA6F2ED0E}" destId="{42751405-76ED-4D7C-9F9E-EFF7DEEBAC2F}" srcOrd="1" destOrd="0" presId="urn:microsoft.com/office/officeart/2008/layout/VerticalCurvedList"/>
    <dgm:cxn modelId="{572A49B2-68CB-485E-8758-D8DEBC980272}" type="presParOf" srcId="{FBE4961C-6126-4A58-AFBE-CE2FA6F2ED0E}" destId="{999C28D9-2434-4E5C-91D4-268DAF5180B4}" srcOrd="2" destOrd="0" presId="urn:microsoft.com/office/officeart/2008/layout/VerticalCurvedList"/>
    <dgm:cxn modelId="{AFBDB8CF-C2F2-4A95-B18A-50C44FE89300}" type="presParOf" srcId="{999C28D9-2434-4E5C-91D4-268DAF5180B4}" destId="{F09E9653-EBEA-41AA-A06F-DB71D2D0D46E}" srcOrd="0" destOrd="0" presId="urn:microsoft.com/office/officeart/2008/layout/VerticalCurvedList"/>
    <dgm:cxn modelId="{526940B7-BE9C-4243-8453-EB4D692A7A0B}" type="presParOf" srcId="{FBE4961C-6126-4A58-AFBE-CE2FA6F2ED0E}" destId="{E7A9BBA8-8119-48C2-9249-9557BB10EB5B}" srcOrd="3" destOrd="0" presId="urn:microsoft.com/office/officeart/2008/layout/VerticalCurvedList"/>
    <dgm:cxn modelId="{152806DF-7A53-41CD-B534-8699AFDF9405}" type="presParOf" srcId="{FBE4961C-6126-4A58-AFBE-CE2FA6F2ED0E}" destId="{222B3BA7-477C-4101-96D6-09FCC0AFC082}" srcOrd="4" destOrd="0" presId="urn:microsoft.com/office/officeart/2008/layout/VerticalCurvedList"/>
    <dgm:cxn modelId="{2B9B84A5-85D2-448A-BC4F-C5DAE802BE99}" type="presParOf" srcId="{222B3BA7-477C-4101-96D6-09FCC0AFC082}" destId="{4DA6A979-D2ED-488B-9D00-ECEBD0C057F5}" srcOrd="0" destOrd="0" presId="urn:microsoft.com/office/officeart/2008/layout/VerticalCurvedList"/>
    <dgm:cxn modelId="{DAA61667-B679-436A-B988-92E27D3F44E5}" type="presParOf" srcId="{FBE4961C-6126-4A58-AFBE-CE2FA6F2ED0E}" destId="{8E2DA2D6-7173-4122-B331-3ADC4429F1B4}" srcOrd="5" destOrd="0" presId="urn:microsoft.com/office/officeart/2008/layout/VerticalCurvedList"/>
    <dgm:cxn modelId="{704E8B4A-E72D-4E2D-86DA-803376BB031B}" type="presParOf" srcId="{FBE4961C-6126-4A58-AFBE-CE2FA6F2ED0E}" destId="{72285F9E-8565-4567-BD41-B097792C4A73}" srcOrd="6" destOrd="0" presId="urn:microsoft.com/office/officeart/2008/layout/VerticalCurvedList"/>
    <dgm:cxn modelId="{61F66203-7002-4B3B-B80F-F03515B05115}" type="presParOf" srcId="{72285F9E-8565-4567-BD41-B097792C4A73}" destId="{10F7083D-24C2-4716-9987-94A73EDB76A7}" srcOrd="0" destOrd="0" presId="urn:microsoft.com/office/officeart/2008/layout/VerticalCurvedList"/>
    <dgm:cxn modelId="{35C7946F-8E85-4731-93DD-AE22AB973925}" type="presParOf" srcId="{FBE4961C-6126-4A58-AFBE-CE2FA6F2ED0E}" destId="{C4C40077-BC7B-47D8-A3DA-EEE244F77B05}" srcOrd="7" destOrd="0" presId="urn:microsoft.com/office/officeart/2008/layout/VerticalCurvedList"/>
    <dgm:cxn modelId="{F7CCC066-63C0-4D0D-8980-591D6CD0D0B7}" type="presParOf" srcId="{FBE4961C-6126-4A58-AFBE-CE2FA6F2ED0E}" destId="{289691C8-ECEB-49D2-87A1-D76F596F20BD}" srcOrd="8" destOrd="0" presId="urn:microsoft.com/office/officeart/2008/layout/VerticalCurvedList"/>
    <dgm:cxn modelId="{F20C35A2-D0A5-4F25-A651-A7EBD099B120}" type="presParOf" srcId="{289691C8-ECEB-49D2-87A1-D76F596F20BD}" destId="{12EFB51D-86FB-43BD-BCA0-9168FAB6D800}" srcOrd="0" destOrd="0" presId="urn:microsoft.com/office/officeart/2008/layout/VerticalCurvedList"/>
    <dgm:cxn modelId="{02A2FF4A-D035-4245-98F6-4AA540FA927E}" type="presParOf" srcId="{FBE4961C-6126-4A58-AFBE-CE2FA6F2ED0E}" destId="{BFEE5EBC-7EDC-4324-A3DB-296CAF3C880D}" srcOrd="9" destOrd="0" presId="urn:microsoft.com/office/officeart/2008/layout/VerticalCurvedList"/>
    <dgm:cxn modelId="{F16A3957-CB71-479D-B60F-216B251AE54C}" type="presParOf" srcId="{FBE4961C-6126-4A58-AFBE-CE2FA6F2ED0E}" destId="{045FD32A-AA02-4FF7-A0BD-D879873B2BED}" srcOrd="10" destOrd="0" presId="urn:microsoft.com/office/officeart/2008/layout/VerticalCurvedList"/>
    <dgm:cxn modelId="{D33984D2-2EF3-4D9F-A71E-231C7EFF2860}" type="presParOf" srcId="{045FD32A-AA02-4FF7-A0BD-D879873B2BED}" destId="{99E0BED6-2911-48AA-8714-DDF570465678}"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5FD2E-59DD-47BB-A04C-D0BF27BEDB3A}">
      <dsp:nvSpPr>
        <dsp:cNvPr id="0" name=""/>
        <dsp:cNvSpPr/>
      </dsp:nvSpPr>
      <dsp:spPr>
        <a:xfrm>
          <a:off x="-4124311" y="-632951"/>
          <a:ext cx="4914460" cy="4914460"/>
        </a:xfrm>
        <a:prstGeom prst="blockArc">
          <a:avLst>
            <a:gd name="adj1" fmla="val 18900000"/>
            <a:gd name="adj2" fmla="val 2700000"/>
            <a:gd name="adj3" fmla="val 44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751405-76ED-4D7C-9F9E-EFF7DEEBAC2F}">
      <dsp:nvSpPr>
        <dsp:cNvPr id="0" name=""/>
        <dsp:cNvSpPr/>
      </dsp:nvSpPr>
      <dsp:spPr>
        <a:xfrm>
          <a:off x="295433" y="259811"/>
          <a:ext cx="8645829" cy="248763"/>
        </a:xfrm>
        <a:prstGeom prst="rect">
          <a:avLst/>
        </a:prstGeom>
        <a:solidFill>
          <a:srgbClr val="F7EDE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Yabancı ziyaretçi sayısının en az 1.500 olması</a:t>
          </a:r>
          <a:r>
            <a:rPr lang="tr-TR" sz="1300" b="1" kern="1200" dirty="0"/>
            <a:t>,</a:t>
          </a:r>
        </a:p>
      </dsp:txBody>
      <dsp:txXfrm>
        <a:off x="295433" y="259811"/>
        <a:ext cx="8645829" cy="248763"/>
      </dsp:txXfrm>
    </dsp:sp>
    <dsp:sp modelId="{F09E9653-EBEA-41AA-A06F-DB71D2D0D46E}">
      <dsp:nvSpPr>
        <dsp:cNvPr id="0" name=""/>
        <dsp:cNvSpPr/>
      </dsp:nvSpPr>
      <dsp:spPr>
        <a:xfrm>
          <a:off x="155121" y="247784"/>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A9BBA8-8119-48C2-9249-9557BB10EB5B}">
      <dsp:nvSpPr>
        <dsp:cNvPr id="0" name=""/>
        <dsp:cNvSpPr/>
      </dsp:nvSpPr>
      <dsp:spPr>
        <a:xfrm>
          <a:off x="611398" y="835918"/>
          <a:ext cx="8329864" cy="24876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Yabancı ziyaretçi sayısının toplam ziyaretçi sayısına oranının  % 10’un üzerinde olması</a:t>
          </a:r>
        </a:p>
      </dsp:txBody>
      <dsp:txXfrm>
        <a:off x="611398" y="835918"/>
        <a:ext cx="8329864" cy="248763"/>
      </dsp:txXfrm>
    </dsp:sp>
    <dsp:sp modelId="{4DA6A979-D2ED-488B-9D00-ECEBD0C057F5}">
      <dsp:nvSpPr>
        <dsp:cNvPr id="0" name=""/>
        <dsp:cNvSpPr/>
      </dsp:nvSpPr>
      <dsp:spPr>
        <a:xfrm>
          <a:off x="471087" y="823891"/>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2DA2D6-7173-4122-B331-3ADC4429F1B4}">
      <dsp:nvSpPr>
        <dsp:cNvPr id="0" name=""/>
        <dsp:cNvSpPr/>
      </dsp:nvSpPr>
      <dsp:spPr>
        <a:xfrm>
          <a:off x="755881" y="1412025"/>
          <a:ext cx="8185381" cy="248763"/>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Toplam katılımcı sayısının en az 400 olması</a:t>
          </a:r>
        </a:p>
      </dsp:txBody>
      <dsp:txXfrm>
        <a:off x="755881" y="1412025"/>
        <a:ext cx="8185381" cy="248763"/>
      </dsp:txXfrm>
    </dsp:sp>
    <dsp:sp modelId="{10F7083D-24C2-4716-9987-94A73EDB76A7}">
      <dsp:nvSpPr>
        <dsp:cNvPr id="0" name=""/>
        <dsp:cNvSpPr/>
      </dsp:nvSpPr>
      <dsp:spPr>
        <a:xfrm>
          <a:off x="615569" y="1399999"/>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0077-BC7B-47D8-A3DA-EEE244F77B05}">
      <dsp:nvSpPr>
        <dsp:cNvPr id="0" name=""/>
        <dsp:cNvSpPr/>
      </dsp:nvSpPr>
      <dsp:spPr>
        <a:xfrm>
          <a:off x="755881" y="1987767"/>
          <a:ext cx="8185381" cy="248763"/>
        </a:xfrm>
        <a:prstGeom prst="rect">
          <a:avLst/>
        </a:prstGeom>
        <a:solidFill>
          <a:srgbClr val="F7EDE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Yabancı katılımcı sayısının toplam katılımcı sayısına oranının % 10’un üzerinde olması</a:t>
          </a:r>
        </a:p>
      </dsp:txBody>
      <dsp:txXfrm>
        <a:off x="755881" y="1987767"/>
        <a:ext cx="8185381" cy="248763"/>
      </dsp:txXfrm>
    </dsp:sp>
    <dsp:sp modelId="{12EFB51D-86FB-43BD-BCA0-9168FAB6D800}">
      <dsp:nvSpPr>
        <dsp:cNvPr id="0" name=""/>
        <dsp:cNvSpPr/>
      </dsp:nvSpPr>
      <dsp:spPr>
        <a:xfrm>
          <a:off x="615569" y="1975741"/>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1ECF58-4F59-40D1-8A5D-C97CB8B1DE1A}">
      <dsp:nvSpPr>
        <dsp:cNvPr id="0" name=""/>
        <dsp:cNvSpPr/>
      </dsp:nvSpPr>
      <dsp:spPr>
        <a:xfrm>
          <a:off x="611398" y="2563874"/>
          <a:ext cx="8329864" cy="248763"/>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Katılımcılara tahsis edilen stant alanının en az 10.000 metrekare olması</a:t>
          </a:r>
        </a:p>
      </dsp:txBody>
      <dsp:txXfrm>
        <a:off x="611398" y="2563874"/>
        <a:ext cx="8329864" cy="248763"/>
      </dsp:txXfrm>
    </dsp:sp>
    <dsp:sp modelId="{E4D4817C-F40E-4D66-8E66-1E46CE2A7D49}">
      <dsp:nvSpPr>
        <dsp:cNvPr id="0" name=""/>
        <dsp:cNvSpPr/>
      </dsp:nvSpPr>
      <dsp:spPr>
        <a:xfrm>
          <a:off x="471087" y="2551848"/>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34B286-96FF-40C7-84D8-C68811498585}">
      <dsp:nvSpPr>
        <dsp:cNvPr id="0" name=""/>
        <dsp:cNvSpPr/>
      </dsp:nvSpPr>
      <dsp:spPr>
        <a:xfrm>
          <a:off x="295433" y="3139982"/>
          <a:ext cx="8645829" cy="248763"/>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95" tIns="33020" rIns="33020" bIns="33020" numCol="1" spcCol="1270" anchor="ctr" anchorCtr="0">
          <a:noAutofit/>
        </a:bodyPr>
        <a:lstStyle/>
        <a:p>
          <a:pPr marL="0" lvl="0" indent="0" algn="l" defTabSz="577850">
            <a:lnSpc>
              <a:spcPct val="90000"/>
            </a:lnSpc>
            <a:spcBef>
              <a:spcPct val="0"/>
            </a:spcBef>
            <a:spcAft>
              <a:spcPct val="35000"/>
            </a:spcAft>
            <a:buFont typeface="Arial" panose="020B0604020202020204" pitchFamily="34" charset="0"/>
            <a:buNone/>
          </a:pPr>
          <a:r>
            <a:rPr lang="tr-TR" sz="1300" b="1" kern="1200" dirty="0">
              <a:solidFill>
                <a:schemeClr val="accent5">
                  <a:lumMod val="50000"/>
                </a:schemeClr>
              </a:solidFill>
            </a:rPr>
            <a:t>Yabancı katılımcılara tahsis edilen toplam stant alanının en az 300 metrekare olması</a:t>
          </a:r>
        </a:p>
      </dsp:txBody>
      <dsp:txXfrm>
        <a:off x="295433" y="3139982"/>
        <a:ext cx="8645829" cy="248763"/>
      </dsp:txXfrm>
    </dsp:sp>
    <dsp:sp modelId="{58774534-96C6-483C-9DF1-3D7AA40EA1CA}">
      <dsp:nvSpPr>
        <dsp:cNvPr id="0" name=""/>
        <dsp:cNvSpPr/>
      </dsp:nvSpPr>
      <dsp:spPr>
        <a:xfrm>
          <a:off x="155121" y="3127955"/>
          <a:ext cx="280623" cy="2728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5FD2E-59DD-47BB-A04C-D0BF27BEDB3A}">
      <dsp:nvSpPr>
        <dsp:cNvPr id="0" name=""/>
        <dsp:cNvSpPr/>
      </dsp:nvSpPr>
      <dsp:spPr>
        <a:xfrm>
          <a:off x="-3932671" y="-600115"/>
          <a:ext cx="4657878" cy="4657878"/>
        </a:xfrm>
        <a:prstGeom prst="blockArc">
          <a:avLst>
            <a:gd name="adj1" fmla="val 18900000"/>
            <a:gd name="adj2" fmla="val 2700000"/>
            <a:gd name="adj3" fmla="val 46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751405-76ED-4D7C-9F9E-EFF7DEEBAC2F}">
      <dsp:nvSpPr>
        <dsp:cNvPr id="0" name=""/>
        <dsp:cNvSpPr/>
      </dsp:nvSpPr>
      <dsp:spPr>
        <a:xfrm>
          <a:off x="319766" y="359543"/>
          <a:ext cx="3598634" cy="34448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2215"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Asgari 50 katılımcı ve çevrimiçi asgari 250 ziyaretçi olmalı</a:t>
          </a:r>
          <a:r>
            <a:rPr lang="tr-TR" sz="1000" b="1" kern="1200" dirty="0"/>
            <a:t>,</a:t>
          </a:r>
        </a:p>
      </dsp:txBody>
      <dsp:txXfrm>
        <a:off x="319766" y="359543"/>
        <a:ext cx="3598634" cy="344484"/>
      </dsp:txXfrm>
    </dsp:sp>
    <dsp:sp modelId="{F09E9653-EBEA-41AA-A06F-DB71D2D0D46E}">
      <dsp:nvSpPr>
        <dsp:cNvPr id="0" name=""/>
        <dsp:cNvSpPr/>
      </dsp:nvSpPr>
      <dsp:spPr>
        <a:xfrm>
          <a:off x="174166" y="342889"/>
          <a:ext cx="388604" cy="37779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A9BBA8-8119-48C2-9249-9557BB10EB5B}">
      <dsp:nvSpPr>
        <dsp:cNvPr id="0" name=""/>
        <dsp:cNvSpPr/>
      </dsp:nvSpPr>
      <dsp:spPr>
        <a:xfrm>
          <a:off x="630539" y="1157568"/>
          <a:ext cx="3282053" cy="344484"/>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2215"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Ziyaretçilerinin en az yarısı yabancı olmalı</a:t>
          </a:r>
          <a:endParaRPr lang="tr-TR" sz="1000" b="1" kern="1200" dirty="0">
            <a:solidFill>
              <a:schemeClr val="accent5">
                <a:lumMod val="50000"/>
              </a:schemeClr>
            </a:solidFill>
          </a:endParaRPr>
        </a:p>
      </dsp:txBody>
      <dsp:txXfrm>
        <a:off x="630539" y="1157568"/>
        <a:ext cx="3282053" cy="344484"/>
      </dsp:txXfrm>
    </dsp:sp>
    <dsp:sp modelId="{4DA6A979-D2ED-488B-9D00-ECEBD0C057F5}">
      <dsp:nvSpPr>
        <dsp:cNvPr id="0" name=""/>
        <dsp:cNvSpPr/>
      </dsp:nvSpPr>
      <dsp:spPr>
        <a:xfrm>
          <a:off x="479131" y="1140915"/>
          <a:ext cx="388604" cy="37779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2DA2D6-7173-4122-B331-3ADC4429F1B4}">
      <dsp:nvSpPr>
        <dsp:cNvPr id="0" name=""/>
        <dsp:cNvSpPr/>
      </dsp:nvSpPr>
      <dsp:spPr>
        <a:xfrm>
          <a:off x="660648" y="1955594"/>
          <a:ext cx="3261980" cy="344484"/>
        </a:xfrm>
        <a:prstGeom prst="rect">
          <a:avLst/>
        </a:prstGeom>
        <a:solidFill>
          <a:srgbClr val="F7EDE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2215"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Fiziksel fuarlardaki unsurların dijital ortama yansıtılarak düzenlenmiş olması </a:t>
          </a:r>
          <a:endParaRPr lang="tr-TR" sz="1000" b="1" kern="1200" dirty="0">
            <a:solidFill>
              <a:schemeClr val="accent5">
                <a:lumMod val="50000"/>
              </a:schemeClr>
            </a:solidFill>
          </a:endParaRPr>
        </a:p>
      </dsp:txBody>
      <dsp:txXfrm>
        <a:off x="660648" y="1955594"/>
        <a:ext cx="3261980" cy="344484"/>
      </dsp:txXfrm>
    </dsp:sp>
    <dsp:sp modelId="{10F7083D-24C2-4716-9987-94A73EDB76A7}">
      <dsp:nvSpPr>
        <dsp:cNvPr id="0" name=""/>
        <dsp:cNvSpPr/>
      </dsp:nvSpPr>
      <dsp:spPr>
        <a:xfrm>
          <a:off x="479131" y="1938940"/>
          <a:ext cx="388604" cy="37779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0077-BC7B-47D8-A3DA-EEE244F77B05}">
      <dsp:nvSpPr>
        <dsp:cNvPr id="0" name=""/>
        <dsp:cNvSpPr/>
      </dsp:nvSpPr>
      <dsp:spPr>
        <a:xfrm>
          <a:off x="425783" y="2736890"/>
          <a:ext cx="3501230" cy="34448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2215"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Kullanılacak tanıtım materyallerinde </a:t>
          </a:r>
          <a:br>
            <a:rPr lang="tr-TR" sz="1000" b="1" i="0" kern="1200" dirty="0">
              <a:solidFill>
                <a:schemeClr val="accent5">
                  <a:lumMod val="50000"/>
                </a:schemeClr>
              </a:solidFill>
            </a:rPr>
          </a:br>
          <a:r>
            <a:rPr lang="tr-TR" sz="1000" b="1" i="0" kern="1200" dirty="0">
              <a:solidFill>
                <a:schemeClr val="accent5">
                  <a:lumMod val="50000"/>
                </a:schemeClr>
              </a:solidFill>
            </a:rPr>
            <a:t>Bakanlık logosu kullanılmalı</a:t>
          </a:r>
          <a:endParaRPr lang="tr-TR" sz="1000" b="1" kern="1200" dirty="0">
            <a:solidFill>
              <a:schemeClr val="accent5">
                <a:lumMod val="50000"/>
              </a:schemeClr>
            </a:solidFill>
          </a:endParaRPr>
        </a:p>
      </dsp:txBody>
      <dsp:txXfrm>
        <a:off x="425783" y="2736890"/>
        <a:ext cx="3501230" cy="344484"/>
      </dsp:txXfrm>
    </dsp:sp>
    <dsp:sp modelId="{12EFB51D-86FB-43BD-BCA0-9168FAB6D800}">
      <dsp:nvSpPr>
        <dsp:cNvPr id="0" name=""/>
        <dsp:cNvSpPr/>
      </dsp:nvSpPr>
      <dsp:spPr>
        <a:xfrm>
          <a:off x="174166" y="2736965"/>
          <a:ext cx="388604" cy="37779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5FD2E-59DD-47BB-A04C-D0BF27BEDB3A}">
      <dsp:nvSpPr>
        <dsp:cNvPr id="0" name=""/>
        <dsp:cNvSpPr/>
      </dsp:nvSpPr>
      <dsp:spPr>
        <a:xfrm>
          <a:off x="-4519313" y="-686531"/>
          <a:ext cx="5333127" cy="5333127"/>
        </a:xfrm>
        <a:prstGeom prst="blockArc">
          <a:avLst>
            <a:gd name="adj1" fmla="val 18900000"/>
            <a:gd name="adj2" fmla="val 2700000"/>
            <a:gd name="adj3" fmla="val 40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751405-76ED-4D7C-9F9E-EFF7DEEBAC2F}">
      <dsp:nvSpPr>
        <dsp:cNvPr id="0" name=""/>
        <dsp:cNvSpPr/>
      </dsp:nvSpPr>
      <dsp:spPr>
        <a:xfrm>
          <a:off x="247231" y="310303"/>
          <a:ext cx="5037925" cy="369409"/>
        </a:xfrm>
        <a:prstGeom prst="rect">
          <a:avLst/>
        </a:prstGeom>
        <a:solidFill>
          <a:srgbClr val="F7EDE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038"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Asgari 100 katılımcı ve çevrimiçi asgari 500 ziyaretçi olmalı</a:t>
          </a:r>
          <a:endParaRPr lang="tr-TR" sz="1000" b="1" kern="1200" dirty="0">
            <a:solidFill>
              <a:schemeClr val="accent5">
                <a:lumMod val="50000"/>
              </a:schemeClr>
            </a:solidFill>
          </a:endParaRPr>
        </a:p>
      </dsp:txBody>
      <dsp:txXfrm>
        <a:off x="247231" y="310303"/>
        <a:ext cx="5037925" cy="369409"/>
      </dsp:txXfrm>
    </dsp:sp>
    <dsp:sp modelId="{F09E9653-EBEA-41AA-A06F-DB71D2D0D46E}">
      <dsp:nvSpPr>
        <dsp:cNvPr id="0" name=""/>
        <dsp:cNvSpPr/>
      </dsp:nvSpPr>
      <dsp:spPr>
        <a:xfrm>
          <a:off x="151491" y="319165"/>
          <a:ext cx="361750" cy="3516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A9BBA8-8119-48C2-9249-9557BB10EB5B}">
      <dsp:nvSpPr>
        <dsp:cNvPr id="0" name=""/>
        <dsp:cNvSpPr/>
      </dsp:nvSpPr>
      <dsp:spPr>
        <a:xfrm>
          <a:off x="608552" y="1089106"/>
          <a:ext cx="4670105" cy="296827"/>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038"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En az 10 Türk şirketi katılımcı olmalı</a:t>
          </a:r>
          <a:endParaRPr lang="tr-TR" sz="1000" b="1" kern="1200" dirty="0">
            <a:solidFill>
              <a:schemeClr val="accent5">
                <a:lumMod val="50000"/>
              </a:schemeClr>
            </a:solidFill>
          </a:endParaRPr>
        </a:p>
      </dsp:txBody>
      <dsp:txXfrm>
        <a:off x="608552" y="1089106"/>
        <a:ext cx="4670105" cy="296827"/>
      </dsp:txXfrm>
    </dsp:sp>
    <dsp:sp modelId="{4DA6A979-D2ED-488B-9D00-ECEBD0C057F5}">
      <dsp:nvSpPr>
        <dsp:cNvPr id="0" name=""/>
        <dsp:cNvSpPr/>
      </dsp:nvSpPr>
      <dsp:spPr>
        <a:xfrm>
          <a:off x="506313" y="1061677"/>
          <a:ext cx="361750" cy="3516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2DA2D6-7173-4122-B331-3ADC4429F1B4}">
      <dsp:nvSpPr>
        <dsp:cNvPr id="0" name=""/>
        <dsp:cNvSpPr/>
      </dsp:nvSpPr>
      <dsp:spPr>
        <a:xfrm>
          <a:off x="728930" y="1848895"/>
          <a:ext cx="4538251" cy="26227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038"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Katılımcılarının ve ziyaretçilerinin en az yarısı yabancı olmalı</a:t>
          </a:r>
          <a:endParaRPr lang="tr-TR" sz="1000" b="1" kern="1200" dirty="0">
            <a:solidFill>
              <a:schemeClr val="accent5">
                <a:lumMod val="50000"/>
              </a:schemeClr>
            </a:solidFill>
          </a:endParaRPr>
        </a:p>
      </dsp:txBody>
      <dsp:txXfrm>
        <a:off x="728930" y="1848895"/>
        <a:ext cx="4538251" cy="262274"/>
      </dsp:txXfrm>
    </dsp:sp>
    <dsp:sp modelId="{10F7083D-24C2-4716-9987-94A73EDB76A7}">
      <dsp:nvSpPr>
        <dsp:cNvPr id="0" name=""/>
        <dsp:cNvSpPr/>
      </dsp:nvSpPr>
      <dsp:spPr>
        <a:xfrm>
          <a:off x="615214" y="1804189"/>
          <a:ext cx="361750" cy="3516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40077-BC7B-47D8-A3DA-EEE244F77B05}">
      <dsp:nvSpPr>
        <dsp:cNvPr id="0" name=""/>
        <dsp:cNvSpPr/>
      </dsp:nvSpPr>
      <dsp:spPr>
        <a:xfrm>
          <a:off x="697229" y="2482958"/>
          <a:ext cx="4589867" cy="493819"/>
        </a:xfrm>
        <a:prstGeom prst="rect">
          <a:avLst/>
        </a:prstGeom>
        <a:solidFill>
          <a:srgbClr val="F7EDE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038"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Fiziksel fuarlardaki unsurların dijital ortama yansıtılarak düzenlenmiş olması (Katılım sağlanacak sanal fuarın fizikisi Bakanlıkça desteklenmesi halinde bu şart aranmaz.)</a:t>
          </a:r>
          <a:endParaRPr lang="tr-TR" sz="1000" b="1" kern="1200" dirty="0">
            <a:solidFill>
              <a:schemeClr val="accent5">
                <a:lumMod val="50000"/>
              </a:schemeClr>
            </a:solidFill>
          </a:endParaRPr>
        </a:p>
      </dsp:txBody>
      <dsp:txXfrm>
        <a:off x="697229" y="2482958"/>
        <a:ext cx="4589867" cy="493819"/>
      </dsp:txXfrm>
    </dsp:sp>
    <dsp:sp modelId="{12EFB51D-86FB-43BD-BCA0-9168FAB6D800}">
      <dsp:nvSpPr>
        <dsp:cNvPr id="0" name=""/>
        <dsp:cNvSpPr/>
      </dsp:nvSpPr>
      <dsp:spPr>
        <a:xfrm>
          <a:off x="506313" y="2546701"/>
          <a:ext cx="361750" cy="3516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EE5EBC-7EDC-4324-A3DB-296CAF3C880D}">
      <dsp:nvSpPr>
        <dsp:cNvPr id="0" name=""/>
        <dsp:cNvSpPr/>
      </dsp:nvSpPr>
      <dsp:spPr>
        <a:xfrm>
          <a:off x="375834" y="3275824"/>
          <a:ext cx="4912145" cy="347319"/>
        </a:xfrm>
        <a:prstGeom prst="rect">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3038" tIns="25400" rIns="25400" bIns="25400" numCol="1" spcCol="1270" anchor="ctr" anchorCtr="0">
          <a:noAutofit/>
        </a:bodyPr>
        <a:lstStyle/>
        <a:p>
          <a:pPr marL="0" lvl="0" indent="0" algn="l" defTabSz="444500">
            <a:lnSpc>
              <a:spcPct val="90000"/>
            </a:lnSpc>
            <a:spcBef>
              <a:spcPct val="0"/>
            </a:spcBef>
            <a:spcAft>
              <a:spcPct val="35000"/>
            </a:spcAft>
            <a:buFont typeface="Arial" panose="020B0604020202020204" pitchFamily="34" charset="0"/>
            <a:buNone/>
          </a:pPr>
          <a:r>
            <a:rPr lang="tr-TR" sz="1000" b="1" i="0" kern="1200" dirty="0">
              <a:solidFill>
                <a:schemeClr val="accent5">
                  <a:lumMod val="50000"/>
                </a:schemeClr>
              </a:solidFill>
            </a:rPr>
            <a:t>Kullanılacak tanıtım materyallerinde Bakanlık logosu kullanılmalı</a:t>
          </a:r>
          <a:endParaRPr lang="tr-TR" sz="1000" b="0" kern="1200" dirty="0">
            <a:solidFill>
              <a:schemeClr val="accent5">
                <a:lumMod val="50000"/>
              </a:schemeClr>
            </a:solidFill>
          </a:endParaRPr>
        </a:p>
      </dsp:txBody>
      <dsp:txXfrm>
        <a:off x="375834" y="3275824"/>
        <a:ext cx="4912145" cy="347319"/>
      </dsp:txXfrm>
    </dsp:sp>
    <dsp:sp modelId="{99E0BED6-2911-48AA-8714-DDF570465678}">
      <dsp:nvSpPr>
        <dsp:cNvPr id="0" name=""/>
        <dsp:cNvSpPr/>
      </dsp:nvSpPr>
      <dsp:spPr>
        <a:xfrm>
          <a:off x="151491" y="3289213"/>
          <a:ext cx="361750" cy="3516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316BAE-1A1B-4990-8F3A-F5AF51FD890A}" type="datetimeFigureOut">
              <a:rPr lang="tr-TR" smtClean="0"/>
              <a:pPr/>
              <a:t>27.09.2022</a:t>
            </a:fld>
            <a:endParaRPr lang="tr-TR"/>
          </a:p>
        </p:txBody>
      </p:sp>
      <p:sp>
        <p:nvSpPr>
          <p:cNvPr id="4" name="Altbilgi Yer Tutucusu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EDFD09F1-E09A-4091-B070-558EFF10B0E5}" type="slidenum">
              <a:rPr lang="tr-TR" smtClean="0"/>
              <a:pPr/>
              <a:t>‹#›</a:t>
            </a:fld>
            <a:endParaRPr lang="tr-TR"/>
          </a:p>
        </p:txBody>
      </p:sp>
    </p:spTree>
    <p:extLst>
      <p:ext uri="{BB962C8B-B14F-4D97-AF65-F5344CB8AC3E}">
        <p14:creationId xmlns:p14="http://schemas.microsoft.com/office/powerpoint/2010/main" val="42929601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412092B-EB96-4946-AB70-E46586DBB53A}" type="datetimeFigureOut">
              <a:rPr lang="tr-TR" smtClean="0"/>
              <a:pPr/>
              <a:t>27.09.2022</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4EFB68F-964A-4B2E-AF77-7E0A01DDCD27}" type="slidenum">
              <a:rPr lang="tr-TR" smtClean="0"/>
              <a:pPr/>
              <a:t>‹#›</a:t>
            </a:fld>
            <a:endParaRPr lang="tr-TR"/>
          </a:p>
        </p:txBody>
      </p:sp>
    </p:spTree>
    <p:extLst>
      <p:ext uri="{BB962C8B-B14F-4D97-AF65-F5344CB8AC3E}">
        <p14:creationId xmlns:p14="http://schemas.microsoft.com/office/powerpoint/2010/main" val="286745714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latin typeface="+mn-lt"/>
                <a:ea typeface="+mn-ea"/>
                <a:cs typeface="+mn-cs"/>
              </a:rPr>
              <a:t>Destek üst limitleri her takvim yılı başında (TÜFE + Yİ-ÜFE)/2 oranında güncellenir.</a:t>
            </a:r>
          </a:p>
          <a:p>
            <a:endParaRPr lang="tr-TR" sz="1200" kern="1200" dirty="0">
              <a:solidFill>
                <a:schemeClr val="tx1"/>
              </a:solidFill>
              <a:latin typeface="+mn-lt"/>
              <a:ea typeface="+mn-ea"/>
              <a:cs typeface="+mn-cs"/>
            </a:endParaRPr>
          </a:p>
          <a:p>
            <a:r>
              <a:rPr lang="tr-TR" sz="1200" kern="1200" dirty="0">
                <a:solidFill>
                  <a:schemeClr val="tx1"/>
                </a:solidFill>
                <a:latin typeface="+mn-lt"/>
                <a:ea typeface="+mn-ea"/>
                <a:cs typeface="+mn-cs"/>
              </a:rPr>
              <a:t>Katılımcı: </a:t>
            </a:r>
            <a:r>
              <a:rPr lang="tr-TR" sz="1200" kern="1200" dirty="0" err="1">
                <a:solidFill>
                  <a:schemeClr val="tx1"/>
                </a:solidFill>
                <a:latin typeface="+mn-lt"/>
                <a:ea typeface="+mn-ea"/>
                <a:cs typeface="+mn-cs"/>
              </a:rPr>
              <a:t>Sektörel</a:t>
            </a:r>
            <a:r>
              <a:rPr lang="tr-TR" sz="1200" kern="1200" dirty="0">
                <a:solidFill>
                  <a:schemeClr val="tx1"/>
                </a:solidFill>
                <a:latin typeface="+mn-lt"/>
                <a:ea typeface="+mn-ea"/>
                <a:cs typeface="+mn-cs"/>
              </a:rPr>
              <a:t> nitelikteki uluslararası yurt içi fuarlara katılım sağlayan Türk Ticaret Kanunu hükümleri çerçevesinde kurulmuş, ihracatçı birliğine üye şirketler</a:t>
            </a:r>
          </a:p>
          <a:p>
            <a:endParaRPr lang="tr-TR" sz="1200" kern="1200" dirty="0">
              <a:solidFill>
                <a:schemeClr val="tx1"/>
              </a:solidFill>
              <a:latin typeface="+mn-lt"/>
              <a:ea typeface="+mn-ea"/>
              <a:cs typeface="+mn-cs"/>
            </a:endParaRPr>
          </a:p>
          <a:p>
            <a:r>
              <a:rPr lang="tr-TR" sz="1200" kern="1200" dirty="0">
                <a:solidFill>
                  <a:schemeClr val="tx1"/>
                </a:solidFill>
                <a:latin typeface="+mn-lt"/>
                <a:ea typeface="+mn-ea"/>
                <a:cs typeface="+mn-cs"/>
              </a:rPr>
              <a:t>Organizatör: TOBB tarafından adlarına yurt içinde fuar düzenleme yetkisi verilen organizatör şirketler arasından Bakanlıkça belirlenen şartları haiz </a:t>
            </a:r>
            <a:r>
              <a:rPr lang="tr-TR" sz="1200" kern="1200" dirty="0" err="1">
                <a:solidFill>
                  <a:schemeClr val="tx1"/>
                </a:solidFill>
                <a:latin typeface="+mn-lt"/>
                <a:ea typeface="+mn-ea"/>
                <a:cs typeface="+mn-cs"/>
              </a:rPr>
              <a:t>sektörel</a:t>
            </a:r>
            <a:r>
              <a:rPr lang="tr-TR" sz="1200" kern="1200" dirty="0">
                <a:solidFill>
                  <a:schemeClr val="tx1"/>
                </a:solidFill>
                <a:latin typeface="+mn-lt"/>
                <a:ea typeface="+mn-ea"/>
                <a:cs typeface="+mn-cs"/>
              </a:rPr>
              <a:t> nitelikli uluslararası yurt içi fuarları düzenleyen</a:t>
            </a:r>
            <a:r>
              <a:rPr lang="tr-TR" sz="1200" kern="1200" baseline="0" dirty="0">
                <a:solidFill>
                  <a:schemeClr val="tx1"/>
                </a:solidFill>
                <a:latin typeface="+mn-lt"/>
                <a:ea typeface="+mn-ea"/>
                <a:cs typeface="+mn-cs"/>
              </a:rPr>
              <a:t> organizatörler</a:t>
            </a:r>
          </a:p>
          <a:p>
            <a:endParaRPr lang="tr-TR" dirty="0"/>
          </a:p>
        </p:txBody>
      </p:sp>
    </p:spTree>
    <p:extLst>
      <p:ext uri="{BB962C8B-B14F-4D97-AF65-F5344CB8AC3E}">
        <p14:creationId xmlns:p14="http://schemas.microsoft.com/office/powerpoint/2010/main" val="1020467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3077703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İşbirliği kuruluşu: Türkiye İhracatçılar Meclisi, Türkiye Odalar ve Borsalar Birliği, Dış Ekonomik İlişkiler Kurulu, ihracatçı birlikleri, ticaret ve/veya sanayi odaları, organize sanayi bölgeleri, endüstri bölgeleri, teknoloji geliştirme bölgeleri, sektör dernekleri ve kuruluşları, </a:t>
            </a:r>
            <a:r>
              <a:rPr lang="tr-TR" dirty="0" err="1"/>
              <a:t>sektörel</a:t>
            </a:r>
            <a:r>
              <a:rPr lang="tr-TR" dirty="0"/>
              <a:t> dış ticaret şirketleri, ticaret borsaları, işveren sendikaları ile imalatçıların kurduğu dernek, birlik ve kooperatifleri,</a:t>
            </a:r>
            <a:endParaRPr lang="tr-TR" sz="1200" dirty="0">
              <a:latin typeface="Century Gothic (Başlıklar)"/>
            </a:endParaRPr>
          </a:p>
        </p:txBody>
      </p:sp>
    </p:spTree>
    <p:extLst>
      <p:ext uri="{BB962C8B-B14F-4D97-AF65-F5344CB8AC3E}">
        <p14:creationId xmlns:p14="http://schemas.microsoft.com/office/powerpoint/2010/main" val="1910273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2836492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357103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effectLst/>
                <a:latin typeface="+mn-lt"/>
                <a:ea typeface="+mn-ea"/>
                <a:cs typeface="+mn-cs"/>
              </a:rPr>
              <a:t>Bir takvim yılında, destek kapsamına alınmış yurtiçi fuarlar arasında belirli bir konuda fuar bulunmaması durumunda, bu maddenin birinci fıkrasında yer alan altı şarttan en az dördünü taşıması koşuluyla, o konudaki fuarlar arasından dış ticaret politikaları, ihracat stratejileri ve ekonomik öncelikler doğrultusunda Bakanlıkça (İhracat Genel Müdürlüğü) belirlenenler destek kapsamına alınır.</a:t>
            </a:r>
            <a:endParaRPr lang="tr-TR" dirty="0"/>
          </a:p>
        </p:txBody>
      </p:sp>
    </p:spTree>
    <p:extLst>
      <p:ext uri="{BB962C8B-B14F-4D97-AF65-F5344CB8AC3E}">
        <p14:creationId xmlns:p14="http://schemas.microsoft.com/office/powerpoint/2010/main" val="3678879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Bir fuarın bu madde hükümleri çerçevesinde desteklenebilmesi için; a) Yurt dışı fuar organizasyonunda Türk katılımcı sayısının asgari 20, b) Yurt dışı fuar organizasyonunda alanın asgari 250 metrekare, c) Milli katılım organizasyonlarında fuara katılan toplam firma sayısının asgari 300, ç) Türk ihraç ürünleri, </a:t>
            </a:r>
            <a:r>
              <a:rPr lang="tr-TR" dirty="0" err="1"/>
              <a:t>sektörel</a:t>
            </a:r>
            <a:r>
              <a:rPr lang="tr-TR" dirty="0"/>
              <a:t> Türk ihraç ürünleri ve yabancı firma katılımlı </a:t>
            </a:r>
            <a:r>
              <a:rPr lang="tr-TR" dirty="0" err="1"/>
              <a:t>sektörel</a:t>
            </a:r>
            <a:r>
              <a:rPr lang="tr-TR" dirty="0"/>
              <a:t> fuarlarda toplam firma sayısının asgari 120 olması gerekir. </a:t>
            </a:r>
          </a:p>
        </p:txBody>
      </p:sp>
    </p:spTree>
    <p:extLst>
      <p:ext uri="{BB962C8B-B14F-4D97-AF65-F5344CB8AC3E}">
        <p14:creationId xmlns:p14="http://schemas.microsoft.com/office/powerpoint/2010/main" val="1953770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r>
              <a:rPr lang="tr-TR" sz="1200" kern="1200" dirty="0">
                <a:solidFill>
                  <a:schemeClr val="tx1"/>
                </a:solidFill>
                <a:latin typeface="+mn-lt"/>
                <a:ea typeface="+mn-ea"/>
                <a:cs typeface="+mn-cs"/>
              </a:rPr>
              <a:t>Destek üst limitleri her takvim yılı başında (TÜFE + Yİ-ÜFE)/2 oranında güncellenir.</a:t>
            </a: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endParaRPr lang="tr-TR" sz="1200" dirty="0">
              <a:latin typeface="Century Gothic (Başlıklar)"/>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r>
              <a:rPr lang="tr-TR" sz="1200" dirty="0">
                <a:latin typeface="Century Gothic (Başlıklar)"/>
              </a:rPr>
              <a:t>Yurt</a:t>
            </a:r>
            <a:r>
              <a:rPr lang="tr-TR" sz="1200" baseline="0" dirty="0">
                <a:latin typeface="Century Gothic (Başlıklar)"/>
              </a:rPr>
              <a:t> dışı fuar desteği, uzun zamandır uygulamada olması, uluslararası pazarlamanın en önemli enstrümanlarından biri olması gibi nedenlerle, ihracat destekleri içinde firmalar tarafından en çok bilinen ve en çok kullanılan destek konumundadır.</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baseline="0" dirty="0">
              <a:latin typeface="Century Gothic (Başlıklar)"/>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r>
              <a:rPr lang="tr-TR" sz="1200" kern="1200" dirty="0">
                <a:solidFill>
                  <a:schemeClr val="tx1"/>
                </a:solidFill>
                <a:effectLst/>
                <a:latin typeface="+mn-lt"/>
                <a:ea typeface="+mn-ea"/>
                <a:cs typeface="+mn-cs"/>
              </a:rPr>
              <a:t>Hedef Ülkelerde Düzenlenen Fuarlara Katılan Hedef Sektörde İştigal Eden Katılımcılar için ilave destek 3463 sayılı Karar kapsamında uygulanmaktadır.</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r>
              <a:rPr lang="tr-TR" dirty="0"/>
              <a:t>9/10/2005 tarihli ve 2005/9617 sayılı Bakanlar Kurulu Kararı ile yürürlüğe konulan Küçük ve Orta Büyüklükteki İşletmelerin Tanımı, Nitelikleri ve Sınıflandırılması Hakkında Yönetmeliğin 5 inci maddesinin birinci fıkrasının (a) ve (b) bentlerinde özellikleri belirlenen şirket niteliğini haiz bağımsız işletmeler Kararın 7 </a:t>
            </a:r>
            <a:r>
              <a:rPr lang="tr-TR" dirty="0" err="1"/>
              <a:t>nci</a:t>
            </a:r>
            <a:r>
              <a:rPr lang="tr-TR" dirty="0"/>
              <a:t> maddesinin dördüncü fıkrası çerçevesinde desteklenir.</a:t>
            </a:r>
            <a:endParaRPr lang="tr-TR" sz="1200" dirty="0">
              <a:latin typeface="Century Gothic (Başlıklar)"/>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endParaRPr lang="tr-TR" sz="1200" dirty="0">
              <a:latin typeface="Century Gothic (Başlıklar)"/>
            </a:endParaRPr>
          </a:p>
          <a:p>
            <a:pPr marL="0" marR="0" lvl="0" indent="0" algn="l" defTabSz="914400" rtl="0" eaLnBrk="1" fontAlgn="auto" latinLnBrk="0" hangingPunct="1">
              <a:lnSpc>
                <a:spcPct val="100000"/>
              </a:lnSpc>
              <a:spcBef>
                <a:spcPts val="0"/>
              </a:spcBef>
              <a:spcAft>
                <a:spcPts val="0"/>
              </a:spcAft>
              <a:buClrTx/>
              <a:buSzTx/>
              <a:buFontTx/>
              <a:buBlip>
                <a:blip r:embed="rId3"/>
              </a:buBlip>
              <a:tabLst/>
              <a:defRPr/>
            </a:pPr>
            <a:endParaRPr lang="tr-TR" sz="1200" dirty="0">
              <a:latin typeface="Century Gothic (Başlıklar)"/>
            </a:endParaRPr>
          </a:p>
        </p:txBody>
      </p:sp>
    </p:spTree>
    <p:extLst>
      <p:ext uri="{BB962C8B-B14F-4D97-AF65-F5344CB8AC3E}">
        <p14:creationId xmlns:p14="http://schemas.microsoft.com/office/powerpoint/2010/main" val="4180511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674021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568589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1005244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3760336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Century Gothic (Başlıklar)"/>
            </a:endParaRPr>
          </a:p>
        </p:txBody>
      </p:sp>
    </p:spTree>
    <p:extLst>
      <p:ext uri="{BB962C8B-B14F-4D97-AF65-F5344CB8AC3E}">
        <p14:creationId xmlns:p14="http://schemas.microsoft.com/office/powerpoint/2010/main" val="833079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Başlık Slaydı">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0778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2EA57D9-F8BE-47B4-B0FC-C1035171326D}"/>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3" name="Alt Bilgi Yer Tutucusu 2">
            <a:extLst>
              <a:ext uri="{FF2B5EF4-FFF2-40B4-BE49-F238E27FC236}">
                <a16:creationId xmlns:a16="http://schemas.microsoft.com/office/drawing/2014/main" id="{90E2C167-6BD0-45FF-BE2B-5B29180DE01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DD3C705-BBFF-4334-A9AD-90B1D80D851F}"/>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927216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321FC93-2CEE-431F-A6D8-E7439BA464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0C6BAE9-7C78-425E-AB75-27F19F12D3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F09565B-BAA9-4C9E-B9B2-76DAC0AA9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F149C90-B6E8-432B-A1E9-E0B5B539CCC0}"/>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6" name="Alt Bilgi Yer Tutucusu 5">
            <a:extLst>
              <a:ext uri="{FF2B5EF4-FFF2-40B4-BE49-F238E27FC236}">
                <a16:creationId xmlns:a16="http://schemas.microsoft.com/office/drawing/2014/main" id="{68E59616-E36D-4631-AB2E-6A409B545FE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E13D763-C667-473D-9311-73332FCF6FE9}"/>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3675751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FB641F-F4D2-4A66-ACB7-4B5A0C7D90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CC5889F-00F0-43F9-949C-871507BD73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3D9445C-9FA1-401C-90C0-5004128EF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175FFC55-4D01-4932-BC14-F0410851DA5B}"/>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6" name="Alt Bilgi Yer Tutucusu 5">
            <a:extLst>
              <a:ext uri="{FF2B5EF4-FFF2-40B4-BE49-F238E27FC236}">
                <a16:creationId xmlns:a16="http://schemas.microsoft.com/office/drawing/2014/main" id="{7FC3660C-6A6F-4750-AA27-F0729DB39C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831D861-2E45-4E76-A076-1FF2226AB55C}"/>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293689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B1F90F-B7E9-42DC-B0B6-688B1B6666C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11D1C8B-F071-4701-A762-2AEAF1341AC6}"/>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D31AB3-13C4-4B68-9D38-6E80F8171CCB}"/>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7954A0D3-4310-41AC-8C8E-3E96BB9D6B4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B1FA31-7E41-47E6-B09F-D9B83CDCEA7E}"/>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4078052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4BB8AEC-8BCD-4B1B-A0A5-0E20EC96C5F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1B348A1-4FEC-4E5A-A660-B7C739DDCAC8}"/>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6852C1-D107-4903-926B-4C2C0DA35507}"/>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077E88AE-C91D-4321-B146-5F346CAFBF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E0A99B1-8587-4638-8316-5B34160F4A56}"/>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4216247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AC09E3-348D-4069-A30A-01F730478D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8C6DD96-06EE-43BD-9D41-89FC6B1B69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18A6736-1233-44CD-8C6E-F2CE98633699}"/>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EBADEACD-DD12-4433-820E-C14DE2178F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8F0658C-EFDE-45E8-A139-583B13A18CED}"/>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3505355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56311E-F1C1-4F26-B092-0A44770AF7E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4244A4B-CA11-43DB-B503-3FFFB8D8C3AF}"/>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F9D1FFA-D6E3-4D58-925C-BB220AF58134}"/>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8DB6C259-DFEF-4107-A895-F98D71FE0E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FE4E98-693D-46E1-8359-6E50B32B4A40}"/>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3369838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41C654-18ED-4E4C-B3FC-8DA6206C10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C6A3906-8434-4F68-89C8-8BCF60F806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2EEFA6CF-A600-461A-A3D9-3E1CB8C9AF0A}"/>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BF7B4E95-D87E-44E2-AD6B-39ED297C11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AF2ABB-A427-46E4-9C8D-E9D8097E3AAF}"/>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31412321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6E7E09-6BB5-458F-A5C4-F01C9147C87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1E5E822-CF63-4B57-9AC7-422F3E3F6CC0}"/>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D8AD33E-EB1E-4545-9939-CD0D0154D13B}"/>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8EB3550-5216-4D9A-98C4-BDAE3E5954D6}"/>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6" name="Alt Bilgi Yer Tutucusu 5">
            <a:extLst>
              <a:ext uri="{FF2B5EF4-FFF2-40B4-BE49-F238E27FC236}">
                <a16:creationId xmlns:a16="http://schemas.microsoft.com/office/drawing/2014/main" id="{B52DA688-8EF2-498E-8FF8-D7648EBC16D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7778D85-3B96-4741-BFBA-B863EA8DE658}"/>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1149469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0AD30F3-C211-4EAF-BFD8-BAD6861569A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B1B74E-C0B0-4165-AA51-65901A97A1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2C0DE-5B73-4840-BDD2-31F4662CA860}"/>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F84645A-C977-4AC4-96E7-127CBB08E3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155D84FD-C819-449B-B9DA-04A682CC81FE}"/>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7C378A0-82AE-4D7C-926B-EE29CA2CFAAC}"/>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8" name="Alt Bilgi Yer Tutucusu 7">
            <a:extLst>
              <a:ext uri="{FF2B5EF4-FFF2-40B4-BE49-F238E27FC236}">
                <a16:creationId xmlns:a16="http://schemas.microsoft.com/office/drawing/2014/main" id="{9139EF25-0200-4D27-9861-22890BD9AF9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4E282C9-BAFB-44F7-A8E6-599AEAB66F4F}"/>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226955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Başlık Slaydı">
    <p:bg>
      <p:bgPr>
        <a:solidFill>
          <a:schemeClr val="bg1"/>
        </a:solidFill>
        <a:effectLst/>
      </p:bgPr>
    </p:bg>
    <p:spTree>
      <p:nvGrpSpPr>
        <p:cNvPr id="1" name=""/>
        <p:cNvGrpSpPr/>
        <p:nvPr/>
      </p:nvGrpSpPr>
      <p:grpSpPr>
        <a:xfrm>
          <a:off x="0" y="0"/>
          <a:ext cx="0" cy="0"/>
          <a:chOff x="0" y="0"/>
          <a:chExt cx="0" cy="0"/>
        </a:xfrm>
      </p:grpSpPr>
      <p:sp>
        <p:nvSpPr>
          <p:cNvPr id="10" name="Dikdörtgen 9"/>
          <p:cNvSpPr/>
          <p:nvPr userDrawn="1"/>
        </p:nvSpPr>
        <p:spPr>
          <a:xfrm>
            <a:off x="0" y="0"/>
            <a:ext cx="12192000" cy="711366"/>
          </a:xfrm>
          <a:prstGeom prst="rect">
            <a:avLst/>
          </a:prstGeom>
          <a:gradFill flip="none" rotWithShape="1">
            <a:gsLst>
              <a:gs pos="0">
                <a:srgbClr val="233B75"/>
              </a:gs>
              <a:gs pos="50000">
                <a:srgbClr val="23376D"/>
              </a:gs>
              <a:gs pos="100000">
                <a:srgbClr val="225CB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Beşgen 11"/>
          <p:cNvSpPr/>
          <p:nvPr userDrawn="1"/>
        </p:nvSpPr>
        <p:spPr>
          <a:xfrm rot="5400000">
            <a:off x="11247898" y="-274389"/>
            <a:ext cx="345153" cy="880864"/>
          </a:xfrm>
          <a:prstGeom prst="homePlate">
            <a:avLst/>
          </a:prstGeom>
          <a:gradFill flip="none" rotWithShape="1">
            <a:gsLst>
              <a:gs pos="0">
                <a:srgbClr val="820000"/>
              </a:gs>
              <a:gs pos="100000">
                <a:srgbClr val="FF0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Metin kutusu 10"/>
          <p:cNvSpPr txBox="1"/>
          <p:nvPr userDrawn="1"/>
        </p:nvSpPr>
        <p:spPr>
          <a:xfrm>
            <a:off x="10887075" y="-26310"/>
            <a:ext cx="1066800" cy="307777"/>
          </a:xfrm>
          <a:prstGeom prst="rect">
            <a:avLst/>
          </a:prstGeom>
          <a:noFill/>
        </p:spPr>
        <p:txBody>
          <a:bodyPr wrap="square" rtlCol="0">
            <a:spAutoFit/>
          </a:bodyPr>
          <a:lstStyle/>
          <a:p>
            <a:pPr algn="ctr"/>
            <a:fld id="{DC257CF8-E277-4FD8-A2AD-6F4482157C4C}" type="slidenum">
              <a:rPr lang="tr-TR" sz="1400" b="0" smtClean="0">
                <a:solidFill>
                  <a:schemeClr val="bg1"/>
                </a:solidFill>
              </a:rPr>
              <a:pPr algn="ctr"/>
              <a:t>‹#›</a:t>
            </a:fld>
            <a:r>
              <a:rPr lang="tr-TR" sz="1400" b="1" dirty="0">
                <a:solidFill>
                  <a:schemeClr val="bg1"/>
                </a:solidFill>
              </a:rPr>
              <a:t> </a:t>
            </a:r>
            <a:r>
              <a:rPr lang="tr-TR" sz="1400" dirty="0">
                <a:solidFill>
                  <a:schemeClr val="bg1"/>
                </a:solidFill>
              </a:rPr>
              <a:t>/ 103</a:t>
            </a:r>
          </a:p>
        </p:txBody>
      </p:sp>
      <p:pic>
        <p:nvPicPr>
          <p:cNvPr id="5" name="Resim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25" y="14770"/>
            <a:ext cx="2152650" cy="666750"/>
          </a:xfrm>
          <a:prstGeom prst="rect">
            <a:avLst/>
          </a:prstGeom>
        </p:spPr>
      </p:pic>
    </p:spTree>
    <p:extLst>
      <p:ext uri="{BB962C8B-B14F-4D97-AF65-F5344CB8AC3E}">
        <p14:creationId xmlns:p14="http://schemas.microsoft.com/office/powerpoint/2010/main" val="2577447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95BC6E-9660-43B5-A0FF-B2C06EF713E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508116F-0803-4734-A7E9-DC451BD4A45B}"/>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4" name="Alt Bilgi Yer Tutucusu 3">
            <a:extLst>
              <a:ext uri="{FF2B5EF4-FFF2-40B4-BE49-F238E27FC236}">
                <a16:creationId xmlns:a16="http://schemas.microsoft.com/office/drawing/2014/main" id="{93091699-2235-490C-89AC-0246DB2AFAE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7069387-16AF-43E9-A2A3-5EE5F1A30650}"/>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2299974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38102F7-BB68-47A3-9E6E-8DBD81B6F171}"/>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3" name="Alt Bilgi Yer Tutucusu 2">
            <a:extLst>
              <a:ext uri="{FF2B5EF4-FFF2-40B4-BE49-F238E27FC236}">
                <a16:creationId xmlns:a16="http://schemas.microsoft.com/office/drawing/2014/main" id="{1CC6414B-07E1-4CF5-9F7F-16C3ADFE0A3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5AD5022-BEB4-42EF-ADC1-559C6D0C5EEB}"/>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338887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F18E37-64E4-494F-835A-468B9432940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CA8A571-0C0F-44E8-B49A-6643EAF94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B8903B6-E3CE-4534-844A-0F8ED790DA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52B2900B-0223-41F7-8E62-49927EEFF626}"/>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6" name="Alt Bilgi Yer Tutucusu 5">
            <a:extLst>
              <a:ext uri="{FF2B5EF4-FFF2-40B4-BE49-F238E27FC236}">
                <a16:creationId xmlns:a16="http://schemas.microsoft.com/office/drawing/2014/main" id="{9FCD5D63-B179-474A-A51D-2FB3F74FDB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50A54B-28CC-443B-9B0E-4C7D413A7DB5}"/>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38268852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66F9578-FA1F-444E-8EDD-7AE0747B1E4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407612D-6838-4EEF-8E53-24E301E4A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9B4D7AF-3C8A-4007-888E-F554F09904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E8A571C3-3FD5-40B0-B1A0-17A861C19CA6}"/>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6" name="Alt Bilgi Yer Tutucusu 5">
            <a:extLst>
              <a:ext uri="{FF2B5EF4-FFF2-40B4-BE49-F238E27FC236}">
                <a16:creationId xmlns:a16="http://schemas.microsoft.com/office/drawing/2014/main" id="{42423C22-6DB9-4EBE-ACDD-47B2172247E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4379C9E-2D9F-472C-BC06-10D3BEB049D3}"/>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4065447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E772AA-012D-454A-800F-54B7492EE61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AB1E2CB-2D97-4118-ADC7-EEA416CFAD47}"/>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D2C4D1-5BCC-4BAF-A359-0C21EC35CBCB}"/>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23637B07-A3D3-492F-BA15-33945F8C62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B47F3A-2CFC-4AF4-B32A-AB49BD43E4FE}"/>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23497144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EB0C624-D431-4FC7-99BC-404EFED5F3C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D27486A-454F-4BFC-B4DD-45B6599B5435}"/>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F613CE5-DFF8-48BC-A39D-8668B7AF04B2}"/>
              </a:ext>
            </a:extLst>
          </p:cNvPr>
          <p:cNvSpPr>
            <a:spLocks noGrp="1"/>
          </p:cNvSpPr>
          <p:nvPr>
            <p:ph type="dt" sz="half" idx="10"/>
          </p:nvPr>
        </p:nvSpPr>
        <p:spPr/>
        <p:txBody>
          <a:body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B6C4DE15-89E3-4D1B-8472-6DB514BB2C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AD170F-B728-4694-8996-AFAB341E0D2C}"/>
              </a:ext>
            </a:extLst>
          </p:cNvPr>
          <p:cNvSpPr>
            <a:spLocks noGrp="1"/>
          </p:cNvSpPr>
          <p:nvPr>
            <p:ph type="sldNum" sz="quarter" idx="12"/>
          </p:nvPr>
        </p:nvSpPr>
        <p:spPr/>
        <p:txBody>
          <a:bodyPr/>
          <a:lstStyle/>
          <a:p>
            <a:fld id="{F371D1F4-69C4-4FB0-8CE9-38811CF60AFF}" type="slidenum">
              <a:rPr lang="tr-TR" smtClean="0"/>
              <a:t>‹#›</a:t>
            </a:fld>
            <a:endParaRPr lang="tr-TR"/>
          </a:p>
        </p:txBody>
      </p:sp>
    </p:spTree>
    <p:extLst>
      <p:ext uri="{BB962C8B-B14F-4D97-AF65-F5344CB8AC3E}">
        <p14:creationId xmlns:p14="http://schemas.microsoft.com/office/powerpoint/2010/main" val="120148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702569-E6C5-4D11-B54B-7C0ED523666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213468D-43EB-4C8D-8118-EDC2AADE34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E6E60B9-571A-4B49-9063-FF028B04A920}"/>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4B66EB70-10D7-43C2-86EB-696D785A16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AB3593-A081-43A0-ACF6-2E1B896318D0}"/>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14907221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9D8C3E-E276-4C02-BEE1-A7749DAE7EB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05899DF-48D2-47E9-B031-99EEA0C4AC53}"/>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E0D8FD8-F6DC-4272-B19B-431CD03BAA0F}"/>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0A97332B-2C8B-4F80-84E9-54DD03AE82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E9C2A26-B823-4FB7-B000-AC0EB8ED87B3}"/>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33423067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355A298-6CFC-4841-B3B0-150597F1C0C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3D7080-FD91-4967-9E10-B5C23C64B6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72E0205F-542A-4449-8747-8F0FDF854E6C}"/>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E3790EBF-6893-4DF3-B8AB-F6122366E15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E19499F-955A-4610-B78F-CC15CEF0956C}"/>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4109920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3321FF-AFDA-4DE5-8FE7-CDA439B3724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96FF0A9-CB45-404C-92E4-FE51E2ECE6AA}"/>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6669F20-6DDE-412B-A4D8-3585319CF8F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961A959-FA65-41D4-976B-1867392B13FC}"/>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6" name="Alt Bilgi Yer Tutucusu 5">
            <a:extLst>
              <a:ext uri="{FF2B5EF4-FFF2-40B4-BE49-F238E27FC236}">
                <a16:creationId xmlns:a16="http://schemas.microsoft.com/office/drawing/2014/main" id="{FD8F2ADA-0C29-4171-84DE-D6C6A04FFDA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2C642B2-75C2-4DCC-A785-A687B9C78F7C}"/>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331843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Başlık Slaydı">
    <p:bg>
      <p:bgPr>
        <a:solidFill>
          <a:schemeClr val="bg1"/>
        </a:solidFill>
        <a:effectLst/>
      </p:bgPr>
    </p:bg>
    <p:spTree>
      <p:nvGrpSpPr>
        <p:cNvPr id="1" name=""/>
        <p:cNvGrpSpPr/>
        <p:nvPr/>
      </p:nvGrpSpPr>
      <p:grpSpPr>
        <a:xfrm>
          <a:off x="0" y="0"/>
          <a:ext cx="0" cy="0"/>
          <a:chOff x="0" y="0"/>
          <a:chExt cx="0" cy="0"/>
        </a:xfrm>
      </p:grpSpPr>
      <p:sp>
        <p:nvSpPr>
          <p:cNvPr id="7" name="Aynı Yanın Köşesi Yuvarlatılmış Dikdörtgen 6"/>
          <p:cNvSpPr/>
          <p:nvPr userDrawn="1"/>
        </p:nvSpPr>
        <p:spPr>
          <a:xfrm rot="10800000">
            <a:off x="4038600" y="523875"/>
            <a:ext cx="4133850" cy="371118"/>
          </a:xfrm>
          <a:prstGeom prst="round2SameRect">
            <a:avLst/>
          </a:prstGeom>
          <a:gradFill flip="none" rotWithShape="1">
            <a:gsLst>
              <a:gs pos="0">
                <a:srgbClr val="225AB9"/>
              </a:gs>
              <a:gs pos="45000">
                <a:srgbClr val="233A73"/>
              </a:gs>
            </a:gsLst>
            <a:lin ang="5400000" scaled="1"/>
            <a:tileRect/>
          </a:gra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Dikdörtgen 2"/>
          <p:cNvSpPr/>
          <p:nvPr userDrawn="1"/>
        </p:nvSpPr>
        <p:spPr>
          <a:xfrm>
            <a:off x="0" y="0"/>
            <a:ext cx="12192000" cy="711366"/>
          </a:xfrm>
          <a:prstGeom prst="rect">
            <a:avLst/>
          </a:prstGeom>
          <a:gradFill flip="none" rotWithShape="1">
            <a:gsLst>
              <a:gs pos="0">
                <a:srgbClr val="233B75"/>
              </a:gs>
              <a:gs pos="50000">
                <a:srgbClr val="23376D"/>
              </a:gs>
              <a:gs pos="100000">
                <a:srgbClr val="225CB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Beşgen 11"/>
          <p:cNvSpPr/>
          <p:nvPr userDrawn="1"/>
        </p:nvSpPr>
        <p:spPr>
          <a:xfrm rot="5400000">
            <a:off x="11246537" y="-274389"/>
            <a:ext cx="345153" cy="880864"/>
          </a:xfrm>
          <a:prstGeom prst="homePlate">
            <a:avLst/>
          </a:prstGeom>
          <a:gradFill flip="none" rotWithShape="1">
            <a:gsLst>
              <a:gs pos="0">
                <a:srgbClr val="820000"/>
              </a:gs>
              <a:gs pos="100000">
                <a:srgbClr val="FF0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3" name="Resim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25" y="14770"/>
            <a:ext cx="2152650" cy="666750"/>
          </a:xfrm>
          <a:prstGeom prst="rect">
            <a:avLst/>
          </a:prstGeom>
        </p:spPr>
      </p:pic>
      <p:sp>
        <p:nvSpPr>
          <p:cNvPr id="8" name="Metin kutusu 7">
            <a:extLst>
              <a:ext uri="{FF2B5EF4-FFF2-40B4-BE49-F238E27FC236}">
                <a16:creationId xmlns:a16="http://schemas.microsoft.com/office/drawing/2014/main" id="{A5BA23D1-480D-4157-AC99-0C5F71779436}"/>
              </a:ext>
            </a:extLst>
          </p:cNvPr>
          <p:cNvSpPr txBox="1"/>
          <p:nvPr userDrawn="1"/>
        </p:nvSpPr>
        <p:spPr>
          <a:xfrm>
            <a:off x="10887075" y="-26310"/>
            <a:ext cx="1066800" cy="307777"/>
          </a:xfrm>
          <a:prstGeom prst="rect">
            <a:avLst/>
          </a:prstGeom>
          <a:noFill/>
        </p:spPr>
        <p:txBody>
          <a:bodyPr wrap="square" rtlCol="0">
            <a:spAutoFit/>
          </a:bodyPr>
          <a:lstStyle/>
          <a:p>
            <a:pPr algn="ctr"/>
            <a:fld id="{DC257CF8-E277-4FD8-A2AD-6F4482157C4C}" type="slidenum">
              <a:rPr lang="tr-TR" sz="1400" b="0" smtClean="0">
                <a:solidFill>
                  <a:schemeClr val="bg1"/>
                </a:solidFill>
              </a:rPr>
              <a:pPr algn="ctr"/>
              <a:t>‹#›</a:t>
            </a:fld>
            <a:r>
              <a:rPr lang="tr-TR" sz="1400" b="1" dirty="0">
                <a:solidFill>
                  <a:schemeClr val="bg1"/>
                </a:solidFill>
              </a:rPr>
              <a:t> </a:t>
            </a:r>
            <a:r>
              <a:rPr lang="tr-TR" sz="1400" dirty="0">
                <a:solidFill>
                  <a:schemeClr val="bg1"/>
                </a:solidFill>
              </a:rPr>
              <a:t>/ 14</a:t>
            </a:r>
          </a:p>
        </p:txBody>
      </p:sp>
    </p:spTree>
    <p:extLst>
      <p:ext uri="{BB962C8B-B14F-4D97-AF65-F5344CB8AC3E}">
        <p14:creationId xmlns:p14="http://schemas.microsoft.com/office/powerpoint/2010/main" val="3764392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2AF9AE-EAAA-4D9B-8F76-4625FD216AC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EC17436-0052-4846-B50A-95F56106CF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08519CC9-D6FF-4114-A67C-647D304B8387}"/>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D6E0C6F-BFFA-4680-B068-CDFCF693BA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B71A21-869A-454D-8156-0C8A354D2057}"/>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F35A979-94C6-4090-A327-40357FDAE8D7}"/>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8" name="Alt Bilgi Yer Tutucusu 7">
            <a:extLst>
              <a:ext uri="{FF2B5EF4-FFF2-40B4-BE49-F238E27FC236}">
                <a16:creationId xmlns:a16="http://schemas.microsoft.com/office/drawing/2014/main" id="{1FAFB953-A742-460E-99F6-F227C4911AA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B8F00DF-6372-41D7-B50A-52C7BBE45B25}"/>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17378250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21D303-C644-4C04-8C98-D86638EA16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92DFF8A-C38A-444E-9AB1-F1606643BC40}"/>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4" name="Alt Bilgi Yer Tutucusu 3">
            <a:extLst>
              <a:ext uri="{FF2B5EF4-FFF2-40B4-BE49-F238E27FC236}">
                <a16:creationId xmlns:a16="http://schemas.microsoft.com/office/drawing/2014/main" id="{6746F3A5-CC23-47C6-AF59-E1B7A36A6EB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16FA8C6-3B52-4718-9CA1-CF4B87196273}"/>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34711074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46E6CEC-1B0F-4CDB-B791-6E4A4316558B}"/>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3" name="Alt Bilgi Yer Tutucusu 2">
            <a:extLst>
              <a:ext uri="{FF2B5EF4-FFF2-40B4-BE49-F238E27FC236}">
                <a16:creationId xmlns:a16="http://schemas.microsoft.com/office/drawing/2014/main" id="{177DB4C4-6AC3-478F-94B7-BE755D41DE6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6E3C4F9-1F55-432E-B692-875ABFECA79C}"/>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42157876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28CFB7-F751-4888-B403-39F8DE20B28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B9AE833-5EE4-4580-A882-090851F4A7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D88E8CC-573C-448E-A897-EB877BA48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71A1303D-7909-48F3-B3C6-270F0B398115}"/>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6" name="Alt Bilgi Yer Tutucusu 5">
            <a:extLst>
              <a:ext uri="{FF2B5EF4-FFF2-40B4-BE49-F238E27FC236}">
                <a16:creationId xmlns:a16="http://schemas.microsoft.com/office/drawing/2014/main" id="{9F63040A-8A3B-4D6B-A38E-9DB4E1B7658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0F9FC51-1190-4254-8A5E-1624CD5D2FB3}"/>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23103852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D692BB-3364-4CFA-A1AC-A205C9CE971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12215A9-F4EE-499A-A2E1-EE3747741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8686A60-72B9-4D83-AB77-B5501AF75E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052205F-86CF-4743-A442-B71E472DE3F7}"/>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6" name="Alt Bilgi Yer Tutucusu 5">
            <a:extLst>
              <a:ext uri="{FF2B5EF4-FFF2-40B4-BE49-F238E27FC236}">
                <a16:creationId xmlns:a16="http://schemas.microsoft.com/office/drawing/2014/main" id="{6F3FF300-9667-41C2-A606-D8EF11130E8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2AC6B3D-884E-4E8F-A797-D11EBB12A1CB}"/>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1575463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122E321-FD02-4CB6-B891-6F7C8D56141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858C2CF-8EF2-4618-BB8E-F8ED0C507EC1}"/>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5AE6D12-10E8-417D-8F22-66102A780DAF}"/>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B5471F84-640D-4BA3-BB10-C6378FA4456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93EA59-E1A1-40FE-8421-C095A318B733}"/>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19867220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129DE37-6DB5-4803-9975-2A0A6613C28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81E68EA-C4CC-4CE6-94B1-2B844910718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8FEFF2B-614F-4A61-82B3-A74AA981A31D}"/>
              </a:ext>
            </a:extLst>
          </p:cNvPr>
          <p:cNvSpPr>
            <a:spLocks noGrp="1"/>
          </p:cNvSpPr>
          <p:nvPr>
            <p:ph type="dt" sz="half" idx="10"/>
          </p:nvPr>
        </p:nvSpPr>
        <p:spPr/>
        <p:txBody>
          <a:body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2A742543-B456-4BD5-BCFB-634CE4664D2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253EE4-4C13-4A6A-AD9C-256D3019C596}"/>
              </a:ext>
            </a:extLst>
          </p:cNvPr>
          <p:cNvSpPr>
            <a:spLocks noGrp="1"/>
          </p:cNvSpPr>
          <p:nvPr>
            <p:ph type="sldNum" sz="quarter" idx="12"/>
          </p:nvPr>
        </p:nvSpPr>
        <p:spPr/>
        <p:txBody>
          <a:bodyPr/>
          <a:lstStyle/>
          <a:p>
            <a:fld id="{6BF6A99A-208B-4F80-A16C-71D3B1A780D6}" type="slidenum">
              <a:rPr lang="tr-TR" smtClean="0"/>
              <a:t>‹#›</a:t>
            </a:fld>
            <a:endParaRPr lang="tr-TR"/>
          </a:p>
        </p:txBody>
      </p:sp>
    </p:spTree>
    <p:extLst>
      <p:ext uri="{BB962C8B-B14F-4D97-AF65-F5344CB8AC3E}">
        <p14:creationId xmlns:p14="http://schemas.microsoft.com/office/powerpoint/2010/main" val="3809844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pic>
        <p:nvPicPr>
          <p:cNvPr id="3" name="Resim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91150" y="474466"/>
            <a:ext cx="1428750" cy="1428750"/>
          </a:xfrm>
          <a:prstGeom prst="rect">
            <a:avLst/>
          </a:prstGeom>
          <a:ln>
            <a:noFill/>
          </a:ln>
          <a:effectLst/>
        </p:spPr>
      </p:pic>
    </p:spTree>
    <p:extLst>
      <p:ext uri="{BB962C8B-B14F-4D97-AF65-F5344CB8AC3E}">
        <p14:creationId xmlns:p14="http://schemas.microsoft.com/office/powerpoint/2010/main" val="38331627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Özel Dü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E4B693-BB97-4E9C-B37D-DF9E192D3A1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4BE17E4-4F48-4102-AEBF-1B231F1686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5411E2-0378-4547-BDFF-9983F5E62301}"/>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2A40DA05-7087-4B12-AE97-420C378970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639B87-6A02-4625-A38A-CCC8969F1DAC}"/>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146432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B65DC7-3929-4D51-AE81-91253A91B15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CB9A39-68FF-4121-A14D-93B38C5F811B}"/>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3D6166-CAF6-4FDA-B2CA-461721861760}"/>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8F934718-3032-4491-ADD8-CB7F4E968C9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9338DE-6E34-47EC-9AD2-53A0A905663F}"/>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2164097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616840-84D5-40EF-9BF4-BD9B68D44A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C96353C-24FD-4B10-890E-26130656B9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A4BE9307-6DE5-4A4F-8D03-95444321AFE5}"/>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4631D706-90DD-4C43-9942-50D6DFC7C83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67FBCE-3138-46D1-9223-BFD6575666A1}"/>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3581772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CBB7E50-D375-4465-B115-D6E087C0508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F1E935A-290D-43EA-B6CF-4F4D63D35AC7}"/>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C8A120B-3CD1-40F0-9647-4902C0DEA3FF}"/>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F850D5-0208-4CFC-87D5-9ADC5371FB84}"/>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6" name="Alt Bilgi Yer Tutucusu 5">
            <a:extLst>
              <a:ext uri="{FF2B5EF4-FFF2-40B4-BE49-F238E27FC236}">
                <a16:creationId xmlns:a16="http://schemas.microsoft.com/office/drawing/2014/main" id="{AF3A4BEB-AD13-4243-8C30-D011E83319C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16A8665-BC03-4F7B-B40F-A5DD25ACEA4B}"/>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1130053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B24FC4-F4D2-4E78-B84A-F28E5594991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2860F2-3267-442F-B31A-3286B87F1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1D2CB094-CDEF-4E7D-B54B-CCA8D76FB229}"/>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8990A7E-8D22-4E81-AB99-DF740F840B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90D5C770-8D87-4643-BC78-74CF6561ECA5}"/>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620E9EB-B1FE-4D1E-B161-B403309E7A17}"/>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8" name="Alt Bilgi Yer Tutucusu 7">
            <a:extLst>
              <a:ext uri="{FF2B5EF4-FFF2-40B4-BE49-F238E27FC236}">
                <a16:creationId xmlns:a16="http://schemas.microsoft.com/office/drawing/2014/main" id="{8E1E0156-697E-4D5D-9316-951385A4411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0F7A1C5-10FF-40D4-9A78-A2DF47845C74}"/>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1652999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4A2FAB8-90B7-4EA0-A986-03218D7C0F0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F41F758-44A4-4816-A422-2FD6E60FE115}"/>
              </a:ext>
            </a:extLst>
          </p:cNvPr>
          <p:cNvSpPr>
            <a:spLocks noGrp="1"/>
          </p:cNvSpPr>
          <p:nvPr>
            <p:ph type="dt" sz="half" idx="10"/>
          </p:nvPr>
        </p:nvSpPr>
        <p:spPr/>
        <p:txBody>
          <a:bodyPr/>
          <a:lstStyle/>
          <a:p>
            <a:fld id="{B81A9D60-C6BD-4D4B-A409-D249FDCFF5ED}" type="datetimeFigureOut">
              <a:rPr lang="tr-TR" smtClean="0"/>
              <a:t>27.09.2022</a:t>
            </a:fld>
            <a:endParaRPr lang="tr-TR"/>
          </a:p>
        </p:txBody>
      </p:sp>
      <p:sp>
        <p:nvSpPr>
          <p:cNvPr id="4" name="Alt Bilgi Yer Tutucusu 3">
            <a:extLst>
              <a:ext uri="{FF2B5EF4-FFF2-40B4-BE49-F238E27FC236}">
                <a16:creationId xmlns:a16="http://schemas.microsoft.com/office/drawing/2014/main" id="{0F0C87CB-9285-4BCE-85C9-C525D57DA8B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3E78EE0-DE5C-4395-9504-183772D55458}"/>
              </a:ext>
            </a:extLst>
          </p:cNvPr>
          <p:cNvSpPr>
            <a:spLocks noGrp="1"/>
          </p:cNvSpPr>
          <p:nvPr>
            <p:ph type="sldNum" sz="quarter" idx="12"/>
          </p:nvPr>
        </p:nvSpPr>
        <p:spPr/>
        <p:txBody>
          <a:bodyPr/>
          <a:lstStyle/>
          <a:p>
            <a:fld id="{58576B34-8946-4635-8A1C-159AED38CFD5}" type="slidenum">
              <a:rPr lang="tr-TR" smtClean="0"/>
              <a:t>‹#›</a:t>
            </a:fld>
            <a:endParaRPr lang="tr-TR"/>
          </a:p>
        </p:txBody>
      </p:sp>
    </p:spTree>
    <p:extLst>
      <p:ext uri="{BB962C8B-B14F-4D97-AF65-F5344CB8AC3E}">
        <p14:creationId xmlns:p14="http://schemas.microsoft.com/office/powerpoint/2010/main" val="31458646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Resim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739314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268A1E2-7192-4405-BBE3-454D1CB9F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0D66008-945E-4A03-ABE7-F995C97E3F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0D6A9D-5D78-4E4A-8E8A-B5631EEEF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A9D60-C6BD-4D4B-A409-D249FDCFF5ED}" type="datetimeFigureOut">
              <a:rPr lang="tr-TR" smtClean="0"/>
              <a:t>27.09.2022</a:t>
            </a:fld>
            <a:endParaRPr lang="tr-TR"/>
          </a:p>
        </p:txBody>
      </p:sp>
      <p:sp>
        <p:nvSpPr>
          <p:cNvPr id="5" name="Alt Bilgi Yer Tutucusu 4">
            <a:extLst>
              <a:ext uri="{FF2B5EF4-FFF2-40B4-BE49-F238E27FC236}">
                <a16:creationId xmlns:a16="http://schemas.microsoft.com/office/drawing/2014/main" id="{098E4BD9-3B01-4C9C-9DB7-F61F10E5BB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20D4BA4-D9C3-4F07-9C99-952CF56380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576B34-8946-4635-8A1C-159AED38CFD5}" type="slidenum">
              <a:rPr lang="tr-TR" smtClean="0"/>
              <a:t>‹#›</a:t>
            </a:fld>
            <a:endParaRPr lang="tr-TR"/>
          </a:p>
        </p:txBody>
      </p:sp>
    </p:spTree>
    <p:extLst>
      <p:ext uri="{BB962C8B-B14F-4D97-AF65-F5344CB8AC3E}">
        <p14:creationId xmlns:p14="http://schemas.microsoft.com/office/powerpoint/2010/main" val="67916686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E77E164-7CAC-4063-A66F-1E05DCB2FC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F3ACF50-9C0A-4CCE-A2CC-4361172BB1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EAF5466-DA60-45AA-A11E-4B7D082FD0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22D5D-CAF9-4FED-A40F-4C73E23B11A8}" type="datetimeFigureOut">
              <a:rPr lang="tr-TR" smtClean="0"/>
              <a:t>27.09.2022</a:t>
            </a:fld>
            <a:endParaRPr lang="tr-TR"/>
          </a:p>
        </p:txBody>
      </p:sp>
      <p:sp>
        <p:nvSpPr>
          <p:cNvPr id="5" name="Alt Bilgi Yer Tutucusu 4">
            <a:extLst>
              <a:ext uri="{FF2B5EF4-FFF2-40B4-BE49-F238E27FC236}">
                <a16:creationId xmlns:a16="http://schemas.microsoft.com/office/drawing/2014/main" id="{8040086B-8A7C-4993-A844-F7568BFBA9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CAD6B21-3D5C-4931-B4CC-5CD5A77E0F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1D1F4-69C4-4FB0-8CE9-38811CF60AFF}" type="slidenum">
              <a:rPr lang="tr-TR" smtClean="0"/>
              <a:t>‹#›</a:t>
            </a:fld>
            <a:endParaRPr lang="tr-TR"/>
          </a:p>
        </p:txBody>
      </p:sp>
    </p:spTree>
    <p:extLst>
      <p:ext uri="{BB962C8B-B14F-4D97-AF65-F5344CB8AC3E}">
        <p14:creationId xmlns:p14="http://schemas.microsoft.com/office/powerpoint/2010/main" val="17751889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2B05A8D-B878-4526-97E1-90CD42BE3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480824D-1D0F-4412-A0C4-A3EEFD232C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4DE2795-4643-4AEF-8C87-ACF9C15240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FD61B-6F65-487A-AF91-A9825EF7B95B}" type="datetimeFigureOut">
              <a:rPr lang="tr-TR" smtClean="0"/>
              <a:t>27.09.2022</a:t>
            </a:fld>
            <a:endParaRPr lang="tr-TR"/>
          </a:p>
        </p:txBody>
      </p:sp>
      <p:sp>
        <p:nvSpPr>
          <p:cNvPr id="5" name="Alt Bilgi Yer Tutucusu 4">
            <a:extLst>
              <a:ext uri="{FF2B5EF4-FFF2-40B4-BE49-F238E27FC236}">
                <a16:creationId xmlns:a16="http://schemas.microsoft.com/office/drawing/2014/main" id="{DCEBAFFF-8B4F-41DE-8036-D91F3DBCE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3DC6DF2-5390-4F5C-9FF7-FADAB24A58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F6A99A-208B-4F80-A16C-71D3B1A780D6}" type="slidenum">
              <a:rPr lang="tr-TR" smtClean="0"/>
              <a:t>‹#›</a:t>
            </a:fld>
            <a:endParaRPr lang="tr-TR"/>
          </a:p>
        </p:txBody>
      </p:sp>
    </p:spTree>
    <p:extLst>
      <p:ext uri="{BB962C8B-B14F-4D97-AF65-F5344CB8AC3E}">
        <p14:creationId xmlns:p14="http://schemas.microsoft.com/office/powerpoint/2010/main" val="325687576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Resim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36684865"/>
      </p:ext>
    </p:extLst>
  </p:cSld>
  <p:clrMap bg1="lt1" tx1="dk1" bg2="lt2" tx2="dk2" accent1="accent1" accent2="accent2" accent3="accent3" accent4="accent4" accent5="accent5" accent6="accent6" hlink="hlink" folHlink="folHlink"/>
  <p:sldLayoutIdLst>
    <p:sldLayoutId id="2147483683" r:id="rId1"/>
    <p:sldLayoutId id="2147483684"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4871967" y="2856587"/>
            <a:ext cx="2448106" cy="1161087"/>
          </a:xfrm>
          <a:prstGeom prst="rect">
            <a:avLst/>
          </a:prstGeom>
          <a:noFill/>
        </p:spPr>
        <p:txBody>
          <a:bodyPr wrap="none" rtlCol="0">
            <a:spAutoFit/>
          </a:bodyPr>
          <a:lstStyle/>
          <a:p>
            <a:pPr algn="ctr">
              <a:lnSpc>
                <a:spcPct val="125000"/>
              </a:lnSpc>
            </a:pPr>
            <a:r>
              <a:rPr lang="tr-TR" sz="6000" b="1" dirty="0">
                <a:solidFill>
                  <a:schemeClr val="bg1"/>
                </a:solidFill>
              </a:rPr>
              <a:t>Fuarlar</a:t>
            </a:r>
          </a:p>
        </p:txBody>
      </p:sp>
      <p:cxnSp>
        <p:nvCxnSpPr>
          <p:cNvPr id="8" name="Düz Bağlayıcı 7"/>
          <p:cNvCxnSpPr/>
          <p:nvPr/>
        </p:nvCxnSpPr>
        <p:spPr>
          <a:xfrm>
            <a:off x="1596000" y="4056630"/>
            <a:ext cx="9000000" cy="0"/>
          </a:xfrm>
          <a:prstGeom prst="line">
            <a:avLst/>
          </a:prstGeom>
          <a:ln w="3175">
            <a:solidFill>
              <a:srgbClr val="F0DAB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939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9" name="Dikdörtgen 18">
            <a:extLst>
              <a:ext uri="{FF2B5EF4-FFF2-40B4-BE49-F238E27FC236}">
                <a16:creationId xmlns:a16="http://schemas.microsoft.com/office/drawing/2014/main" id="{B3647A1D-2FFA-4DAD-B588-7204025FE7C7}"/>
              </a:ext>
            </a:extLst>
          </p:cNvPr>
          <p:cNvSpPr/>
          <p:nvPr/>
        </p:nvSpPr>
        <p:spPr>
          <a:xfrm>
            <a:off x="4037744" y="1032579"/>
            <a:ext cx="4263775"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YETKİLİ YURT DIŞI FUAR ORGANİZATÖRLERİ</a:t>
            </a:r>
          </a:p>
        </p:txBody>
      </p:sp>
      <p:graphicFrame>
        <p:nvGraphicFramePr>
          <p:cNvPr id="7" name="Tablo 6">
            <a:extLst>
              <a:ext uri="{FF2B5EF4-FFF2-40B4-BE49-F238E27FC236}">
                <a16:creationId xmlns:a16="http://schemas.microsoft.com/office/drawing/2014/main" id="{01FE248D-691F-431C-84A1-7C335E884879}"/>
              </a:ext>
            </a:extLst>
          </p:cNvPr>
          <p:cNvGraphicFramePr>
            <a:graphicFrameLocks noGrp="1"/>
          </p:cNvGraphicFramePr>
          <p:nvPr>
            <p:extLst>
              <p:ext uri="{D42A27DB-BD31-4B8C-83A1-F6EECF244321}">
                <p14:modId xmlns:p14="http://schemas.microsoft.com/office/powerpoint/2010/main" val="1675329471"/>
              </p:ext>
            </p:extLst>
          </p:nvPr>
        </p:nvGraphicFramePr>
        <p:xfrm>
          <a:off x="725549" y="1649301"/>
          <a:ext cx="5492371" cy="4614230"/>
        </p:xfrm>
        <a:graphic>
          <a:graphicData uri="http://schemas.openxmlformats.org/drawingml/2006/table">
            <a:tbl>
              <a:tblPr>
                <a:tableStyleId>{7DF18680-E054-41AD-8BC1-D1AEF772440D}</a:tableStyleId>
              </a:tblPr>
              <a:tblGrid>
                <a:gridCol w="450108">
                  <a:extLst>
                    <a:ext uri="{9D8B030D-6E8A-4147-A177-3AD203B41FA5}">
                      <a16:colId xmlns:a16="http://schemas.microsoft.com/office/drawing/2014/main" val="2444688702"/>
                    </a:ext>
                  </a:extLst>
                </a:gridCol>
                <a:gridCol w="5042263">
                  <a:extLst>
                    <a:ext uri="{9D8B030D-6E8A-4147-A177-3AD203B41FA5}">
                      <a16:colId xmlns:a16="http://schemas.microsoft.com/office/drawing/2014/main" val="430994365"/>
                    </a:ext>
                  </a:extLst>
                </a:gridCol>
              </a:tblGrid>
              <a:tr h="374174">
                <a:tc>
                  <a:txBody>
                    <a:bodyPr/>
                    <a:lstStyle/>
                    <a:p>
                      <a:pPr algn="ctr" fontAlgn="ctr"/>
                      <a:r>
                        <a:rPr lang="tr-TR" sz="1400" kern="1200" dirty="0">
                          <a:effectLst/>
                        </a:rPr>
                        <a:t>1</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AKDENİZ İHRACATÇI BİRLİKLERİ GENEL SEKRETERLİĞİ </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972936403"/>
                  </a:ext>
                </a:extLst>
              </a:tr>
              <a:tr h="374174">
                <a:tc>
                  <a:txBody>
                    <a:bodyPr/>
                    <a:lstStyle/>
                    <a:p>
                      <a:pPr algn="ctr" fontAlgn="ctr"/>
                      <a:r>
                        <a:rPr lang="tr-TR" sz="1400" kern="1200" dirty="0">
                          <a:effectLst/>
                        </a:rPr>
                        <a:t>2</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algn="l" fontAlgn="ctr"/>
                      <a:r>
                        <a:rPr lang="en-US" sz="1400" kern="1200" dirty="0">
                          <a:effectLst/>
                        </a:rPr>
                        <a:t>DISCOVER EVENTS FUAR VE ORGANİZASYON LTD ŞTİ.</a:t>
                      </a:r>
                      <a:endParaRPr lang="en-US"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4092474048"/>
                  </a:ext>
                </a:extLst>
              </a:tr>
              <a:tr h="374174">
                <a:tc>
                  <a:txBody>
                    <a:bodyPr/>
                    <a:lstStyle/>
                    <a:p>
                      <a:pPr algn="ctr" fontAlgn="ctr"/>
                      <a:r>
                        <a:rPr lang="tr-TR" sz="1400" kern="1200" dirty="0">
                          <a:effectLst/>
                        </a:rPr>
                        <a:t>3</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EGE İHRACATÇI BİRLİKLERİ GENEL SEKRETERLİĞİ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138720820"/>
                  </a:ext>
                </a:extLst>
              </a:tr>
              <a:tr h="374174">
                <a:tc>
                  <a:txBody>
                    <a:bodyPr/>
                    <a:lstStyle/>
                    <a:p>
                      <a:pPr algn="ctr" fontAlgn="ctr"/>
                      <a:r>
                        <a:rPr lang="tr-TR" sz="1400" kern="1200" dirty="0">
                          <a:effectLst/>
                        </a:rPr>
                        <a:t>4</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algn="l" fontAlgn="ctr"/>
                      <a:r>
                        <a:rPr lang="tr-TR" sz="1400" kern="1200" dirty="0">
                          <a:effectLst/>
                        </a:rPr>
                        <a:t>EXPOTİM ULUSLARARASI FUAR ORG. A.Ş.</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460846389"/>
                  </a:ext>
                </a:extLst>
              </a:tr>
              <a:tr h="374174">
                <a:tc>
                  <a:txBody>
                    <a:bodyPr/>
                    <a:lstStyle/>
                    <a:p>
                      <a:pPr algn="ctr" fontAlgn="ctr"/>
                      <a:r>
                        <a:rPr lang="tr-TR" sz="1400" kern="1200" dirty="0">
                          <a:effectLst/>
                        </a:rPr>
                        <a:t>5</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GÜNEYDOĞU ANADOLU İHRACATÇI BİRLİKLERİ GENEL SEKRETERLİĞİ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2228408671"/>
                  </a:ext>
                </a:extLst>
              </a:tr>
              <a:tr h="374174">
                <a:tc>
                  <a:txBody>
                    <a:bodyPr/>
                    <a:lstStyle/>
                    <a:p>
                      <a:pPr algn="ctr" fontAlgn="ctr"/>
                      <a:r>
                        <a:rPr lang="tr-TR" sz="1400" kern="1200" dirty="0">
                          <a:effectLst/>
                        </a:rPr>
                        <a:t>6</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algn="l" fontAlgn="ctr"/>
                      <a:r>
                        <a:rPr lang="tr-TR" sz="1400" kern="1200" dirty="0">
                          <a:effectLst/>
                        </a:rPr>
                        <a:t>HIS FUARCILIK HİZMETLERİ LTD. ŞTİ</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936737043"/>
                  </a:ext>
                </a:extLst>
              </a:tr>
              <a:tr h="374174">
                <a:tc>
                  <a:txBody>
                    <a:bodyPr/>
                    <a:lstStyle/>
                    <a:p>
                      <a:pPr algn="ctr" fontAlgn="ctr"/>
                      <a:r>
                        <a:rPr lang="tr-TR" sz="1400" kern="1200" dirty="0">
                          <a:effectLst/>
                        </a:rPr>
                        <a:t>7</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İSTANBUL İHRACATÇI BİRLİKLERİ GENEL SEKRETERLİĞİ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977680282"/>
                  </a:ext>
                </a:extLst>
              </a:tr>
              <a:tr h="374174">
                <a:tc>
                  <a:txBody>
                    <a:bodyPr/>
                    <a:lstStyle/>
                    <a:p>
                      <a:pPr algn="ctr" fontAlgn="ctr"/>
                      <a:r>
                        <a:rPr lang="tr-TR" sz="1400" kern="1200" dirty="0">
                          <a:effectLst/>
                        </a:rPr>
                        <a:t>8</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algn="l" fontAlgn="ctr"/>
                      <a:r>
                        <a:rPr lang="tr-TR" sz="1400" kern="1200" dirty="0">
                          <a:effectLst/>
                        </a:rPr>
                        <a:t>İSTANBUL MADEN VE METALLER İHRACATÇI BİRLİKLERİ GENEL SEKRETERLİĞİ</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2342211646"/>
                  </a:ext>
                </a:extLst>
              </a:tr>
              <a:tr h="374174">
                <a:tc>
                  <a:txBody>
                    <a:bodyPr/>
                    <a:lstStyle/>
                    <a:p>
                      <a:pPr algn="ctr" fontAlgn="ctr"/>
                      <a:r>
                        <a:rPr lang="tr-TR" sz="1400" kern="1200" dirty="0">
                          <a:effectLst/>
                        </a:rPr>
                        <a:t>9</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İSTANBUL TEKSTİL VE KONFEKSİYON İHRACATÇI BİRLİKLERİ GENEL SEKRETERLİĞİ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2966053743"/>
                  </a:ext>
                </a:extLst>
              </a:tr>
              <a:tr h="374174">
                <a:tc>
                  <a:txBody>
                    <a:bodyPr/>
                    <a:lstStyle/>
                    <a:p>
                      <a:pPr algn="ctr" fontAlgn="ctr"/>
                      <a:r>
                        <a:rPr lang="tr-TR" sz="1400" kern="1200" dirty="0">
                          <a:effectLst/>
                        </a:rPr>
                        <a:t>10</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algn="l" fontAlgn="ctr"/>
                      <a:r>
                        <a:rPr lang="tr-TR" sz="1400" kern="1200" dirty="0">
                          <a:effectLst/>
                        </a:rPr>
                        <a:t>İSTANBUL TİCARET ODASI</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975371684"/>
                  </a:ext>
                </a:extLst>
              </a:tr>
              <a:tr h="374174">
                <a:tc>
                  <a:txBody>
                    <a:bodyPr/>
                    <a:lstStyle/>
                    <a:p>
                      <a:pPr algn="ctr" fontAlgn="ctr"/>
                      <a:r>
                        <a:rPr lang="tr-TR" sz="1400" kern="1200" dirty="0">
                          <a:effectLst/>
                        </a:rPr>
                        <a:t>11</a:t>
                      </a:r>
                      <a:endParaRPr lang="tr-TR" sz="1400" b="1" kern="1200" dirty="0">
                        <a:solidFill>
                          <a:schemeClr val="dk1"/>
                        </a:solidFill>
                        <a:effectLst/>
                        <a:latin typeface="+mn-lt"/>
                        <a:ea typeface="+mn-ea"/>
                        <a:cs typeface="+mn-cs"/>
                      </a:endParaRPr>
                    </a:p>
                  </a:txBody>
                  <a:tcPr marL="9525" marR="9525" marT="9525" marB="0" anchor="ctr"/>
                </a:tc>
                <a:tc>
                  <a:txBody>
                    <a:bodyPr/>
                    <a:lstStyle/>
                    <a:p>
                      <a:pPr algn="l" fontAlgn="ctr"/>
                      <a:r>
                        <a:rPr lang="tr-TR" sz="1400" kern="1200" dirty="0">
                          <a:effectLst/>
                        </a:rPr>
                        <a:t>KFA FUARCILIK A.Ş.</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2472124664"/>
                  </a:ext>
                </a:extLst>
              </a:tr>
              <a:tr h="374174">
                <a:tc>
                  <a:txBody>
                    <a:bodyPr/>
                    <a:lstStyle/>
                    <a:p>
                      <a:pPr algn="ctr" fontAlgn="ctr"/>
                      <a:r>
                        <a:rPr lang="tr-TR" sz="1400" kern="1200" dirty="0">
                          <a:effectLst/>
                        </a:rPr>
                        <a:t>12</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algn="l" fontAlgn="ctr"/>
                      <a:r>
                        <a:rPr lang="tr-TR" sz="1400" kern="1200" dirty="0">
                          <a:effectLst/>
                        </a:rPr>
                        <a:t>LADİN FUAR VE KONGRE ORGANİZASYON HİZMETLERİ A.Ş.</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3702105313"/>
                  </a:ext>
                </a:extLst>
              </a:tr>
            </a:tbl>
          </a:graphicData>
        </a:graphic>
      </p:graphicFrame>
      <p:graphicFrame>
        <p:nvGraphicFramePr>
          <p:cNvPr id="10" name="Tablo 9">
            <a:extLst>
              <a:ext uri="{FF2B5EF4-FFF2-40B4-BE49-F238E27FC236}">
                <a16:creationId xmlns:a16="http://schemas.microsoft.com/office/drawing/2014/main" id="{54308472-867E-458C-AE98-96AF5AA720E4}"/>
              </a:ext>
            </a:extLst>
          </p:cNvPr>
          <p:cNvGraphicFramePr>
            <a:graphicFrameLocks noGrp="1"/>
          </p:cNvGraphicFramePr>
          <p:nvPr>
            <p:extLst>
              <p:ext uri="{D42A27DB-BD31-4B8C-83A1-F6EECF244321}">
                <p14:modId xmlns:p14="http://schemas.microsoft.com/office/powerpoint/2010/main" val="3177810809"/>
              </p:ext>
            </p:extLst>
          </p:nvPr>
        </p:nvGraphicFramePr>
        <p:xfrm>
          <a:off x="6524625" y="1649301"/>
          <a:ext cx="5216271" cy="4614228"/>
        </p:xfrm>
        <a:graphic>
          <a:graphicData uri="http://schemas.openxmlformats.org/drawingml/2006/table">
            <a:tbl>
              <a:tblPr>
                <a:tableStyleId>{7DF18680-E054-41AD-8BC1-D1AEF772440D}</a:tableStyleId>
              </a:tblPr>
              <a:tblGrid>
                <a:gridCol w="442843">
                  <a:extLst>
                    <a:ext uri="{9D8B030D-6E8A-4147-A177-3AD203B41FA5}">
                      <a16:colId xmlns:a16="http://schemas.microsoft.com/office/drawing/2014/main" val="2202480268"/>
                    </a:ext>
                  </a:extLst>
                </a:gridCol>
                <a:gridCol w="4773428">
                  <a:extLst>
                    <a:ext uri="{9D8B030D-6E8A-4147-A177-3AD203B41FA5}">
                      <a16:colId xmlns:a16="http://schemas.microsoft.com/office/drawing/2014/main" val="3742360773"/>
                    </a:ext>
                  </a:extLst>
                </a:gridCol>
              </a:tblGrid>
              <a:tr h="384519">
                <a:tc>
                  <a:txBody>
                    <a:bodyPr/>
                    <a:lstStyle/>
                    <a:p>
                      <a:pPr algn="l" fontAlgn="ctr"/>
                      <a:r>
                        <a:rPr lang="tr-TR" sz="1400" kern="1200" dirty="0">
                          <a:effectLst/>
                        </a:rPr>
                        <a:t>13</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algn="l" fontAlgn="ctr"/>
                      <a:r>
                        <a:rPr lang="tr-TR" sz="1400" kern="1200" dirty="0">
                          <a:effectLst/>
                        </a:rPr>
                        <a:t>MERİDYEN ULUSLARARASI FUARCILIK SAN. VE TİC. LTD.</a:t>
                      </a:r>
                      <a:r>
                        <a:rPr lang="tr-TR" sz="1400" kern="1200" baseline="0" dirty="0">
                          <a:effectLst/>
                        </a:rPr>
                        <a:t> </a:t>
                      </a:r>
                      <a:r>
                        <a:rPr lang="tr-TR" sz="1400" kern="1200" dirty="0">
                          <a:effectLst/>
                        </a:rPr>
                        <a:t>ŞTİ.        </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2509855421"/>
                  </a:ext>
                </a:extLst>
              </a:tr>
              <a:tr h="384519">
                <a:tc>
                  <a:txBody>
                    <a:bodyPr/>
                    <a:lstStyle/>
                    <a:p>
                      <a:pPr marL="0" algn="l" defTabSz="685800" rtl="0" eaLnBrk="1" fontAlgn="ctr" latinLnBrk="0" hangingPunct="1"/>
                      <a:r>
                        <a:rPr lang="tr-TR" sz="1400" kern="1200" dirty="0">
                          <a:effectLst/>
                        </a:rPr>
                        <a:t>14</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MERKÜR ULUSLARARASI FUARCILIK LTD.ŞTİ. </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239101241"/>
                  </a:ext>
                </a:extLst>
              </a:tr>
              <a:tr h="384519">
                <a:tc>
                  <a:txBody>
                    <a:bodyPr/>
                    <a:lstStyle/>
                    <a:p>
                      <a:pPr marL="0" algn="l" defTabSz="685800" rtl="0" eaLnBrk="1" fontAlgn="ctr" latinLnBrk="0" hangingPunct="1"/>
                      <a:r>
                        <a:rPr lang="tr-TR" sz="1400" kern="1200" dirty="0">
                          <a:effectLst/>
                        </a:rPr>
                        <a:t>15</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marL="0" algn="l" defTabSz="685800" rtl="0" eaLnBrk="1" fontAlgn="ctr" latinLnBrk="0" hangingPunct="1"/>
                      <a:r>
                        <a:rPr lang="tr-TR" sz="1400" kern="1200" dirty="0">
                          <a:effectLst/>
                        </a:rPr>
                        <a:t>ORTA ANADOLU İHRACATÇI BİRLİKLERİ GENEL SEKRETERLİĞİ  </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2216708733"/>
                  </a:ext>
                </a:extLst>
              </a:tr>
              <a:tr h="384519">
                <a:tc>
                  <a:txBody>
                    <a:bodyPr/>
                    <a:lstStyle/>
                    <a:p>
                      <a:pPr marL="0" algn="l" defTabSz="685800" rtl="0" eaLnBrk="1" fontAlgn="ctr" latinLnBrk="0" hangingPunct="1"/>
                      <a:r>
                        <a:rPr lang="tr-TR" sz="1400" kern="1200" dirty="0">
                          <a:effectLst/>
                        </a:rPr>
                        <a:t>16</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SELTEN ULUSLARARASI FUAR VE AKSESUARLARI TİC. LTD. ŞTİ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379263492"/>
                  </a:ext>
                </a:extLst>
              </a:tr>
              <a:tr h="384519">
                <a:tc>
                  <a:txBody>
                    <a:bodyPr/>
                    <a:lstStyle/>
                    <a:p>
                      <a:pPr marL="0" algn="l" defTabSz="685800" rtl="0" eaLnBrk="1" fontAlgn="ctr" latinLnBrk="0" hangingPunct="1"/>
                      <a:r>
                        <a:rPr lang="tr-TR" sz="1400" kern="1200" dirty="0">
                          <a:effectLst/>
                        </a:rPr>
                        <a:t>17</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marL="0" algn="l" defTabSz="685800" rtl="0" eaLnBrk="1" fontAlgn="ctr" latinLnBrk="0" hangingPunct="1"/>
                      <a:r>
                        <a:rPr lang="tr-TR" sz="1400" kern="1200" dirty="0">
                          <a:effectLst/>
                        </a:rPr>
                        <a:t>SENEXPO ULUSLARARASI FUARCILIK A.Ş.</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562537148"/>
                  </a:ext>
                </a:extLst>
              </a:tr>
              <a:tr h="384519">
                <a:tc>
                  <a:txBody>
                    <a:bodyPr/>
                    <a:lstStyle/>
                    <a:p>
                      <a:pPr marL="0" algn="l" defTabSz="685800" rtl="0" eaLnBrk="1" fontAlgn="ctr" latinLnBrk="0" hangingPunct="1"/>
                      <a:r>
                        <a:rPr lang="tr-TR" sz="1400" kern="1200" dirty="0">
                          <a:effectLst/>
                        </a:rPr>
                        <a:t>18</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SİMEXPO ULUSLARARASI FUARCILIK TİC. LTD. ŞTİ.</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2179856004"/>
                  </a:ext>
                </a:extLst>
              </a:tr>
              <a:tr h="384519">
                <a:tc>
                  <a:txBody>
                    <a:bodyPr/>
                    <a:lstStyle/>
                    <a:p>
                      <a:pPr marL="0" algn="l" defTabSz="685800" rtl="0" eaLnBrk="1" fontAlgn="ctr" latinLnBrk="0" hangingPunct="1"/>
                      <a:r>
                        <a:rPr lang="tr-TR" sz="1400" kern="1200" dirty="0">
                          <a:effectLst/>
                        </a:rPr>
                        <a:t>19</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marL="0" algn="l" defTabSz="685800" rtl="0" eaLnBrk="1" fontAlgn="ctr" latinLnBrk="0" hangingPunct="1"/>
                      <a:r>
                        <a:rPr lang="tr-TR" sz="1400" kern="1200" dirty="0">
                          <a:effectLst/>
                        </a:rPr>
                        <a:t>SO FUAR LTD. ŞTİ.</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1106425967"/>
                  </a:ext>
                </a:extLst>
              </a:tr>
              <a:tr h="384519">
                <a:tc>
                  <a:txBody>
                    <a:bodyPr/>
                    <a:lstStyle/>
                    <a:p>
                      <a:pPr marL="0" algn="l" defTabSz="685800" rtl="0" eaLnBrk="1" fontAlgn="ctr" latinLnBrk="0" hangingPunct="1"/>
                      <a:r>
                        <a:rPr lang="tr-TR" sz="1400" kern="1200" dirty="0">
                          <a:effectLst/>
                        </a:rPr>
                        <a:t>20</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TG EKSPO ULUSLARARASI FUARCILIK A.Ş.</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924764523"/>
                  </a:ext>
                </a:extLst>
              </a:tr>
              <a:tr h="384519">
                <a:tc>
                  <a:txBody>
                    <a:bodyPr/>
                    <a:lstStyle/>
                    <a:p>
                      <a:pPr marL="0" algn="l" defTabSz="685800" rtl="0" eaLnBrk="1" fontAlgn="ctr" latinLnBrk="0" hangingPunct="1"/>
                      <a:r>
                        <a:rPr lang="tr-TR" sz="1400" kern="1200" dirty="0">
                          <a:effectLst/>
                        </a:rPr>
                        <a:t>21</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marL="0" algn="l" defTabSz="685800" rtl="0" eaLnBrk="1" fontAlgn="ctr" latinLnBrk="0" hangingPunct="1"/>
                      <a:r>
                        <a:rPr lang="tr-TR" sz="1400" kern="1200" dirty="0">
                          <a:effectLst/>
                        </a:rPr>
                        <a:t>TROY FUAR HİZMETLERİ TİC. LTD. ŞTİ.</a:t>
                      </a:r>
                      <a:endParaRPr lang="tr-TR" sz="1400" b="1" kern="120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951928461"/>
                  </a:ext>
                </a:extLst>
              </a:tr>
              <a:tr h="384519">
                <a:tc>
                  <a:txBody>
                    <a:bodyPr/>
                    <a:lstStyle/>
                    <a:p>
                      <a:pPr marL="0" algn="l" defTabSz="685800" rtl="0" eaLnBrk="1" fontAlgn="ctr" latinLnBrk="0" hangingPunct="1"/>
                      <a:r>
                        <a:rPr lang="tr-TR" sz="1400" kern="1200" dirty="0">
                          <a:effectLst/>
                        </a:rPr>
                        <a:t>22</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TÜRKEL FUARCILIK A.Ş.          </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3337128656"/>
                  </a:ext>
                </a:extLst>
              </a:tr>
              <a:tr h="384519">
                <a:tc>
                  <a:txBody>
                    <a:bodyPr/>
                    <a:lstStyle/>
                    <a:p>
                      <a:pPr marL="0" algn="l" defTabSz="685800" rtl="0" eaLnBrk="1" fontAlgn="ctr" latinLnBrk="0" hangingPunct="1"/>
                      <a:r>
                        <a:rPr lang="tr-TR" sz="1400" kern="1200" dirty="0">
                          <a:effectLst/>
                        </a:rPr>
                        <a:t>23</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tc>
                  <a:txBody>
                    <a:bodyPr/>
                    <a:lstStyle/>
                    <a:p>
                      <a:pPr marL="0" algn="l" defTabSz="685800" rtl="0" eaLnBrk="1" fontAlgn="ctr" latinLnBrk="0" hangingPunct="1"/>
                      <a:r>
                        <a:rPr lang="tr-TR" sz="1400" kern="1200" dirty="0">
                          <a:effectLst/>
                        </a:rPr>
                        <a:t>TÜYAP TÜM FUARCILIK YAPIM A.Ş.</a:t>
                      </a:r>
                      <a:endParaRPr lang="tr-TR" sz="1400" b="1" kern="1200" dirty="0">
                        <a:solidFill>
                          <a:schemeClr val="dk1"/>
                        </a:solidFill>
                        <a:effectLst/>
                        <a:latin typeface="+mn-lt"/>
                        <a:ea typeface="+mn-ea"/>
                        <a:cs typeface="+mn-cs"/>
                      </a:endParaRPr>
                    </a:p>
                  </a:txBody>
                  <a:tcPr marL="9525" marR="9525" marT="9525" marB="0" anchor="ctr">
                    <a:solidFill>
                      <a:srgbClr val="F7EDED"/>
                    </a:solidFill>
                  </a:tcPr>
                </a:tc>
                <a:extLst>
                  <a:ext uri="{0D108BD9-81ED-4DB2-BD59-A6C34878D82A}">
                    <a16:rowId xmlns:a16="http://schemas.microsoft.com/office/drawing/2014/main" val="987738818"/>
                  </a:ext>
                </a:extLst>
              </a:tr>
              <a:tr h="384519">
                <a:tc>
                  <a:txBody>
                    <a:bodyPr/>
                    <a:lstStyle/>
                    <a:p>
                      <a:pPr marL="0" algn="l" defTabSz="685800" rtl="0" eaLnBrk="1" fontAlgn="ctr" latinLnBrk="0" hangingPunct="1"/>
                      <a:r>
                        <a:rPr lang="tr-TR" sz="1400" kern="1200" dirty="0">
                          <a:effectLst/>
                        </a:rPr>
                        <a:t>24</a:t>
                      </a:r>
                      <a:endParaRPr lang="tr-TR" sz="1400" b="1" kern="1200" dirty="0">
                        <a:solidFill>
                          <a:schemeClr val="dk1"/>
                        </a:solidFill>
                        <a:effectLst/>
                        <a:latin typeface="+mn-lt"/>
                        <a:ea typeface="+mn-ea"/>
                        <a:cs typeface="+mn-cs"/>
                      </a:endParaRPr>
                    </a:p>
                  </a:txBody>
                  <a:tcPr marL="9525" marR="9525" marT="9525" marB="0" anchor="ctr"/>
                </a:tc>
                <a:tc>
                  <a:txBody>
                    <a:bodyPr/>
                    <a:lstStyle/>
                    <a:p>
                      <a:pPr marL="0" algn="l" defTabSz="685800" rtl="0" eaLnBrk="1" fontAlgn="ctr" latinLnBrk="0" hangingPunct="1"/>
                      <a:r>
                        <a:rPr lang="tr-TR" sz="1400" kern="1200" dirty="0">
                          <a:effectLst/>
                        </a:rPr>
                        <a:t>ULUDAĞ İHRACATÇI BİRLİKLERİ GENEL SEKRETERLİĞİ </a:t>
                      </a:r>
                      <a:endParaRPr lang="tr-TR" sz="1400" b="1"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270659463"/>
                  </a:ext>
                </a:extLst>
              </a:tr>
            </a:tbl>
          </a:graphicData>
        </a:graphic>
      </p:graphicFrame>
    </p:spTree>
    <p:extLst>
      <p:ext uri="{BB962C8B-B14F-4D97-AF65-F5344CB8AC3E}">
        <p14:creationId xmlns:p14="http://schemas.microsoft.com/office/powerpoint/2010/main" val="1830883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9" name="Dikdörtgen 18">
            <a:extLst>
              <a:ext uri="{FF2B5EF4-FFF2-40B4-BE49-F238E27FC236}">
                <a16:creationId xmlns:a16="http://schemas.microsoft.com/office/drawing/2014/main" id="{B3647A1D-2FFA-4DAD-B588-7204025FE7C7}"/>
              </a:ext>
            </a:extLst>
          </p:cNvPr>
          <p:cNvSpPr/>
          <p:nvPr/>
        </p:nvSpPr>
        <p:spPr>
          <a:xfrm>
            <a:off x="4037744" y="1032579"/>
            <a:ext cx="4263775"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Organizatör Tanıtım Desteği</a:t>
            </a:r>
          </a:p>
        </p:txBody>
      </p:sp>
      <p:graphicFrame>
        <p:nvGraphicFramePr>
          <p:cNvPr id="8" name="Tablo 7">
            <a:extLst>
              <a:ext uri="{FF2B5EF4-FFF2-40B4-BE49-F238E27FC236}">
                <a16:creationId xmlns:a16="http://schemas.microsoft.com/office/drawing/2014/main" id="{CC7F5024-B48C-4AB3-A6F7-FF31E6E332DC}"/>
              </a:ext>
            </a:extLst>
          </p:cNvPr>
          <p:cNvGraphicFramePr>
            <a:graphicFrameLocks noGrp="1"/>
          </p:cNvGraphicFramePr>
          <p:nvPr>
            <p:extLst>
              <p:ext uri="{D42A27DB-BD31-4B8C-83A1-F6EECF244321}">
                <p14:modId xmlns:p14="http://schemas.microsoft.com/office/powerpoint/2010/main" val="3800457789"/>
              </p:ext>
            </p:extLst>
          </p:nvPr>
        </p:nvGraphicFramePr>
        <p:xfrm>
          <a:off x="1799427" y="1903462"/>
          <a:ext cx="9428665" cy="4507171"/>
        </p:xfrm>
        <a:graphic>
          <a:graphicData uri="http://schemas.openxmlformats.org/drawingml/2006/table">
            <a:tbl>
              <a:tblPr>
                <a:effectLst>
                  <a:outerShdw blurRad="50800" dist="38100" dir="13500000" algn="br" rotWithShape="0">
                    <a:prstClr val="black">
                      <a:alpha val="40000"/>
                    </a:prstClr>
                  </a:outerShdw>
                </a:effectLst>
              </a:tblPr>
              <a:tblGrid>
                <a:gridCol w="4621709">
                  <a:extLst>
                    <a:ext uri="{9D8B030D-6E8A-4147-A177-3AD203B41FA5}">
                      <a16:colId xmlns:a16="http://schemas.microsoft.com/office/drawing/2014/main" val="20000"/>
                    </a:ext>
                  </a:extLst>
                </a:gridCol>
                <a:gridCol w="4806956">
                  <a:extLst>
                    <a:ext uri="{9D8B030D-6E8A-4147-A177-3AD203B41FA5}">
                      <a16:colId xmlns:a16="http://schemas.microsoft.com/office/drawing/2014/main" val="20001"/>
                    </a:ext>
                  </a:extLst>
                </a:gridCol>
              </a:tblGrid>
              <a:tr h="135192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  Defile</a:t>
                      </a: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400" dirty="0">
                          <a:latin typeface="+mn-lt"/>
                        </a:rPr>
                        <a:t>Milli katılım organizasyonları kapsamında fuar alanı/merkezinde organizasyonu tanıtıcı reklamlar ile Türk ihraç ürünleri, </a:t>
                      </a:r>
                      <a:r>
                        <a:rPr lang="tr-TR" sz="1400" dirty="0" err="1">
                          <a:latin typeface="+mn-lt"/>
                        </a:rPr>
                        <a:t>sektörel</a:t>
                      </a:r>
                      <a:r>
                        <a:rPr lang="tr-TR" sz="1400" dirty="0">
                          <a:latin typeface="+mn-lt"/>
                        </a:rPr>
                        <a:t> Türk ihraç ürünleri ve yabancı firma katılımlı </a:t>
                      </a:r>
                      <a:r>
                        <a:rPr lang="tr-TR" sz="1400" dirty="0" err="1">
                          <a:latin typeface="+mn-lt"/>
                        </a:rPr>
                        <a:t>sektörel</a:t>
                      </a:r>
                      <a:r>
                        <a:rPr lang="tr-TR" sz="1400" dirty="0">
                          <a:latin typeface="+mn-lt"/>
                        </a:rPr>
                        <a:t> fuarlarda fuar alanı/merkezi haricinde organizasyonu tanıtıcı reklamlar</a:t>
                      </a:r>
                      <a:endParaRPr kumimoji="0" lang="tr-TR" altLang="tr-TR" sz="1400" b="0" i="0" u="none" strike="noStrike" kern="1200" cap="none" normalizeH="0" baseline="0" dirty="0">
                        <a:ln>
                          <a:noFill/>
                        </a:ln>
                        <a:solidFill>
                          <a:schemeClr val="tx2">
                            <a:lumMod val="75000"/>
                          </a:schemeClr>
                        </a:solidFill>
                        <a:effectLst/>
                        <a:latin typeface="+mn-lt"/>
                        <a:ea typeface="+mn-ea"/>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0"/>
                  </a:ext>
                </a:extLst>
              </a:tr>
              <a:tr h="68384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 Seminer, basın toplantısı ve duyuru</a:t>
                      </a: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Elektronik ortamda tanıtım/</a:t>
                      </a:r>
                      <a:r>
                        <a:rPr kumimoji="0" lang="tr-TR" altLang="tr-TR" sz="1400" b="0" i="0" u="none" strike="noStrike" cap="none" normalizeH="0" baseline="0" dirty="0" err="1">
                          <a:ln>
                            <a:noFill/>
                          </a:ln>
                          <a:solidFill>
                            <a:schemeClr val="tx2">
                              <a:lumMod val="75000"/>
                            </a:schemeClr>
                          </a:solidFill>
                          <a:effectLst/>
                          <a:latin typeface="+mn-lt"/>
                          <a:cs typeface="Arial" charset="0"/>
                        </a:rPr>
                        <a:t>videowall</a:t>
                      </a:r>
                      <a:r>
                        <a:rPr kumimoji="0" lang="tr-TR" altLang="tr-TR" sz="1400" b="0" i="0" u="none" strike="noStrike" cap="none" normalizeH="0" baseline="0" dirty="0">
                          <a:ln>
                            <a:noFill/>
                          </a:ln>
                          <a:solidFill>
                            <a:schemeClr val="tx2">
                              <a:lumMod val="75000"/>
                            </a:schemeClr>
                          </a:solidFill>
                          <a:effectLst/>
                          <a:latin typeface="+mn-lt"/>
                          <a:cs typeface="Arial" charset="0"/>
                        </a:rPr>
                        <a:t>, multivizyon gösterileri</a:t>
                      </a: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7EDED"/>
                    </a:solidFill>
                  </a:tcPr>
                </a:tc>
                <a:extLst>
                  <a:ext uri="{0D108BD9-81ED-4DB2-BD59-A6C34878D82A}">
                    <a16:rowId xmlns:a16="http://schemas.microsoft.com/office/drawing/2014/main" val="10001"/>
                  </a:ext>
                </a:extLst>
              </a:tr>
              <a:tr h="118921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 Kitle iletişim araçlarında yayınlanacak reklam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cap="none" normalizeH="0" baseline="0" dirty="0">
                        <a:ln>
                          <a:noFill/>
                        </a:ln>
                        <a:solidFill>
                          <a:schemeClr val="tx2">
                            <a:lumMod val="75000"/>
                          </a:schemeClr>
                        </a:solidFill>
                        <a:effectLst/>
                        <a:latin typeface="+mn-lt"/>
                        <a:cs typeface="Arial" charset="0"/>
                      </a:endParaRP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7EDED"/>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İkili iş görüşmelerinin gerçekleşeceği alanın kiralanması, ihtiyaç duyulması halinde ikili iş görüşmesi faaliyetinin gerçekleşmesi için gerekli teknik  ekipman  ve ikili </a:t>
                      </a:r>
                      <a:r>
                        <a:rPr kumimoji="0" lang="tr-TR" altLang="tr-TR" sz="1400" b="0" i="0" u="none" strike="noStrike" cap="none" normalizeH="0" baseline="0" dirty="0" err="1">
                          <a:ln>
                            <a:noFill/>
                          </a:ln>
                          <a:solidFill>
                            <a:schemeClr val="tx2">
                              <a:lumMod val="75000"/>
                            </a:schemeClr>
                          </a:solidFill>
                          <a:effectLst/>
                          <a:latin typeface="+mn-lt"/>
                          <a:cs typeface="Arial" charset="0"/>
                        </a:rPr>
                        <a:t>işgörüşmesine</a:t>
                      </a:r>
                      <a:r>
                        <a:rPr kumimoji="0" lang="tr-TR" altLang="tr-TR" sz="1400" b="0" i="0" u="none" strike="noStrike" cap="none" normalizeH="0" baseline="0" dirty="0">
                          <a:ln>
                            <a:noFill/>
                          </a:ln>
                          <a:solidFill>
                            <a:schemeClr val="tx2">
                              <a:lumMod val="75000"/>
                            </a:schemeClr>
                          </a:solidFill>
                          <a:effectLst/>
                          <a:latin typeface="+mn-lt"/>
                          <a:cs typeface="Arial" charset="0"/>
                        </a:rPr>
                        <a:t> yönelik eşleştirme hizmetleri (tercüme, yemek ve ikram giderleri hariç)</a:t>
                      </a: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r h="128218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a:ln>
                            <a:noFill/>
                          </a:ln>
                          <a:solidFill>
                            <a:schemeClr val="tx2">
                              <a:lumMod val="75000"/>
                            </a:schemeClr>
                          </a:solidFill>
                          <a:effectLst/>
                          <a:latin typeface="+mn-lt"/>
                          <a:cs typeface="Arial" charset="0"/>
                        </a:rPr>
                        <a:t> Katılımcılara kiralanan toplam fuar alanının %10’unu geçmemek üzere </a:t>
                      </a:r>
                      <a:r>
                        <a:rPr lang="tr-TR" sz="1400" dirty="0">
                          <a:latin typeface="+mn-lt"/>
                        </a:rPr>
                        <a:t>yurt dışı fuar organizasyonu katılımcılarının ürünlerinin toplu olarak sergileneceği trend alanı </a:t>
                      </a:r>
                      <a:endParaRPr kumimoji="0" lang="tr-TR" altLang="tr-TR" sz="1400" b="0" i="0" u="none" strike="noStrike" cap="none" normalizeH="0" baseline="0" dirty="0">
                        <a:ln>
                          <a:noFill/>
                        </a:ln>
                        <a:solidFill>
                          <a:schemeClr val="tx2">
                            <a:lumMod val="75000"/>
                          </a:schemeClr>
                        </a:solidFill>
                        <a:effectLst/>
                        <a:latin typeface="+mn-lt"/>
                        <a:cs typeface="Arial" charset="0"/>
                      </a:endParaRP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a:noFill/>
                    </a:lnB>
                    <a:lnTlToBr>
                      <a:noFill/>
                    </a:lnTlToBr>
                    <a:lnBlToTr>
                      <a:noFill/>
                    </a:lnBlToTr>
                    <a:solidFill>
                      <a:schemeClr val="accent6">
                        <a:lumMod val="20000"/>
                        <a:lumOff val="8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400" dirty="0">
                          <a:latin typeface="+mn-lt"/>
                        </a:rPr>
                        <a:t>İnternet, mobil ve benzeri dijital ortamları da içeren yazılı ve görsel iletişim veya reklam kampanyaları</a:t>
                      </a:r>
                      <a:endParaRPr kumimoji="0" lang="tr-TR" altLang="tr-TR" sz="1400" b="0" i="0" u="none" strike="noStrike" cap="none" normalizeH="0" baseline="0" dirty="0">
                        <a:ln>
                          <a:noFill/>
                        </a:ln>
                        <a:solidFill>
                          <a:schemeClr val="tx2">
                            <a:lumMod val="75000"/>
                          </a:schemeClr>
                        </a:solidFill>
                        <a:effectLst/>
                        <a:latin typeface="+mn-lt"/>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a:noFill/>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1571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Sanal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8" name="Dikdörtgen 7">
            <a:extLst>
              <a:ext uri="{FF2B5EF4-FFF2-40B4-BE49-F238E27FC236}">
                <a16:creationId xmlns:a16="http://schemas.microsoft.com/office/drawing/2014/main" id="{0AE47D22-95FA-45A5-96BC-850E2D8273E9}"/>
              </a:ext>
            </a:extLst>
          </p:cNvPr>
          <p:cNvSpPr/>
          <p:nvPr/>
        </p:nvSpPr>
        <p:spPr>
          <a:xfrm>
            <a:off x="660399" y="2994557"/>
            <a:ext cx="4953000" cy="1169551"/>
          </a:xfrm>
          <a:prstGeom prst="rect">
            <a:avLst/>
          </a:prstGeom>
          <a:noFill/>
        </p:spPr>
        <p:txBody>
          <a:bodyPr wrap="square">
            <a:spAutoFit/>
          </a:bodyPr>
          <a:lstStyle/>
          <a:p>
            <a:pPr algn="just">
              <a:spcBef>
                <a:spcPct val="0"/>
              </a:spcBef>
              <a:defRPr/>
            </a:pPr>
            <a:r>
              <a:rPr lang="tr-TR" sz="1400" dirty="0"/>
              <a:t>Türkiye’de sınai ve/veya ticari faaliyette bulunan şirketler ile İşbirliği kuruluşlarının dijital pazarlama yöntemlerini etkin şekilde kullanmaları amacıyla işbirliği kuruluşları tarafından sanal fuarlara katılım organizasyonları/ sanal fuar organizasyonlarına ilişkin harcamaları desteklenmektedir. </a:t>
            </a:r>
            <a:endParaRPr lang="tr-TR" sz="1400" dirty="0">
              <a:cs typeface="Arial" pitchFamily="34" charset="0"/>
            </a:endParaRPr>
          </a:p>
        </p:txBody>
      </p:sp>
      <p:sp>
        <p:nvSpPr>
          <p:cNvPr id="9" name="Dikdörtgen 8">
            <a:extLst>
              <a:ext uri="{FF2B5EF4-FFF2-40B4-BE49-F238E27FC236}">
                <a16:creationId xmlns:a16="http://schemas.microsoft.com/office/drawing/2014/main" id="{AEA63F22-A209-4EA5-B94F-B7A14BBC08C3}"/>
              </a:ext>
            </a:extLst>
          </p:cNvPr>
          <p:cNvSpPr/>
          <p:nvPr/>
        </p:nvSpPr>
        <p:spPr>
          <a:xfrm>
            <a:off x="660399" y="2360333"/>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AMAÇ</a:t>
            </a:r>
          </a:p>
        </p:txBody>
      </p:sp>
      <p:graphicFrame>
        <p:nvGraphicFramePr>
          <p:cNvPr id="12" name="Group 43">
            <a:extLst>
              <a:ext uri="{FF2B5EF4-FFF2-40B4-BE49-F238E27FC236}">
                <a16:creationId xmlns:a16="http://schemas.microsoft.com/office/drawing/2014/main" id="{34CA3743-62F2-4577-ACE6-5DEA6960C5C1}"/>
              </a:ext>
            </a:extLst>
          </p:cNvPr>
          <p:cNvGraphicFramePr>
            <a:graphicFrameLocks/>
          </p:cNvGraphicFramePr>
          <p:nvPr>
            <p:extLst>
              <p:ext uri="{D42A27DB-BD31-4B8C-83A1-F6EECF244321}">
                <p14:modId xmlns:p14="http://schemas.microsoft.com/office/powerpoint/2010/main" val="1550678985"/>
              </p:ext>
            </p:extLst>
          </p:nvPr>
        </p:nvGraphicFramePr>
        <p:xfrm>
          <a:off x="5907641" y="1455881"/>
          <a:ext cx="5790954" cy="4815054"/>
        </p:xfrm>
        <a:graphic>
          <a:graphicData uri="http://schemas.openxmlformats.org/drawingml/2006/table">
            <a:tbl>
              <a:tblPr/>
              <a:tblGrid>
                <a:gridCol w="2237190">
                  <a:extLst>
                    <a:ext uri="{9D8B030D-6E8A-4147-A177-3AD203B41FA5}">
                      <a16:colId xmlns:a16="http://schemas.microsoft.com/office/drawing/2014/main" val="20000"/>
                    </a:ext>
                  </a:extLst>
                </a:gridCol>
                <a:gridCol w="875879">
                  <a:extLst>
                    <a:ext uri="{9D8B030D-6E8A-4147-A177-3AD203B41FA5}">
                      <a16:colId xmlns:a16="http://schemas.microsoft.com/office/drawing/2014/main" val="20001"/>
                    </a:ext>
                  </a:extLst>
                </a:gridCol>
                <a:gridCol w="1034989">
                  <a:extLst>
                    <a:ext uri="{9D8B030D-6E8A-4147-A177-3AD203B41FA5}">
                      <a16:colId xmlns:a16="http://schemas.microsoft.com/office/drawing/2014/main" val="20002"/>
                    </a:ext>
                  </a:extLst>
                </a:gridCol>
                <a:gridCol w="1642896">
                  <a:extLst>
                    <a:ext uri="{9D8B030D-6E8A-4147-A177-3AD203B41FA5}">
                      <a16:colId xmlns:a16="http://schemas.microsoft.com/office/drawing/2014/main" val="96298065"/>
                    </a:ext>
                  </a:extLst>
                </a:gridCol>
              </a:tblGrid>
              <a:tr h="791794">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a:ln>
                            <a:noFill/>
                          </a:ln>
                          <a:solidFill>
                            <a:srgbClr val="002060"/>
                          </a:solidFill>
                          <a:effectLst/>
                          <a:latin typeface="+mn-lt"/>
                        </a:rPr>
                        <a:t>DESTEK KAPSAMI</a:t>
                      </a:r>
                      <a:endParaRPr kumimoji="0" lang="en-US" sz="1400" b="1" i="0" u="none" strike="noStrike" cap="none" normalizeH="0" baseline="0" dirty="0">
                        <a:ln>
                          <a:noFill/>
                        </a:ln>
                        <a:solidFill>
                          <a:srgbClr val="002060"/>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kern="1200" cap="none" normalizeH="0" baseline="0" dirty="0">
                          <a:ln>
                            <a:noFill/>
                          </a:ln>
                          <a:solidFill>
                            <a:srgbClr val="002060"/>
                          </a:solidFill>
                          <a:effectLst/>
                          <a:latin typeface="+mn-lt"/>
                          <a:ea typeface="+mn-ea"/>
                          <a:cs typeface="+mn-cs"/>
                        </a:rPr>
                        <a:t>DESTEK ORANI%</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kern="1200" cap="none" normalizeH="0" baseline="0" dirty="0">
                          <a:ln>
                            <a:noFill/>
                          </a:ln>
                          <a:solidFill>
                            <a:srgbClr val="002060"/>
                          </a:solidFill>
                          <a:effectLst/>
                          <a:latin typeface="+mn-lt"/>
                          <a:ea typeface="+mn-ea"/>
                          <a:cs typeface="+mn-cs"/>
                        </a:rPr>
                        <a:t>DESTEK LİMİTİ (TL)</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kern="1200" cap="none" normalizeH="0" baseline="0" dirty="0">
                          <a:ln>
                            <a:noFill/>
                          </a:ln>
                          <a:solidFill>
                            <a:srgbClr val="002060"/>
                          </a:solidFill>
                          <a:effectLst/>
                          <a:latin typeface="+mn-lt"/>
                          <a:ea typeface="+mn-ea"/>
                          <a:cs typeface="+mn-cs"/>
                        </a:rPr>
                        <a:t>FAYDALANICI</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extLst>
                  <a:ext uri="{0D108BD9-81ED-4DB2-BD59-A6C34878D82A}">
                    <a16:rowId xmlns:a16="http://schemas.microsoft.com/office/drawing/2014/main" val="10001"/>
                  </a:ext>
                </a:extLst>
              </a:tr>
              <a:tr h="1973289">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dirty="0">
                          <a:ln>
                            <a:noFill/>
                          </a:ln>
                          <a:solidFill>
                            <a:srgbClr val="080808"/>
                          </a:solidFill>
                          <a:effectLst/>
                          <a:latin typeface="+mn-lt"/>
                        </a:rPr>
                        <a:t>Sanal Fuar Katılımı </a:t>
                      </a:r>
                      <a:r>
                        <a:rPr kumimoji="0" lang="tr-TR" sz="1200" b="0" i="0" u="none" strike="noStrike" cap="none" normalizeH="0" baseline="0" dirty="0">
                          <a:ln>
                            <a:noFill/>
                          </a:ln>
                          <a:solidFill>
                            <a:srgbClr val="080808"/>
                          </a:solidFill>
                          <a:effectLst/>
                          <a:latin typeface="+mn-lt"/>
                        </a:rPr>
                        <a:t>(</a:t>
                      </a:r>
                      <a:r>
                        <a:rPr lang="tr-TR" sz="1200" dirty="0">
                          <a:latin typeface="+mn-lt"/>
                        </a:rPr>
                        <a:t>Yurt dışına yönelik internet, mobil ve benzeri dijital ortamları da içeren yazılı ve görsel iletişim veya reklam kampanyaları, sanal fuar planlama ve koordinasyona yönelik hizmet giderleri, eşleştirme ve ikili iş görüşmeleri, ana organizatöre ödenen giderler)</a:t>
                      </a:r>
                      <a:endParaRPr kumimoji="0" lang="en-US" sz="1200" b="0" i="0" u="none" strike="noStrike" cap="none" normalizeH="0" baseline="0" dirty="0">
                        <a:ln>
                          <a:noFill/>
                        </a:ln>
                        <a:solidFill>
                          <a:srgbClr val="080808"/>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50</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tr-TR" sz="1400" b="0" i="0" u="none" strike="noStrike" kern="1200" cap="none" normalizeH="0" baseline="0" dirty="0">
                          <a:ln>
                            <a:noFill/>
                          </a:ln>
                          <a:solidFill>
                            <a:srgbClr val="080808"/>
                          </a:solidFill>
                          <a:effectLst/>
                          <a:latin typeface="Calibri"/>
                          <a:ea typeface="+mn-ea"/>
                          <a:cs typeface="+mn-cs"/>
                        </a:rPr>
                        <a:t>750.000</a:t>
                      </a:r>
                      <a:endParaRPr kumimoji="0" lang="tr-TR" sz="1400" b="0" i="0" u="none" strike="noStrike" kern="1200" cap="none" normalizeH="0" baseline="0" dirty="0">
                        <a:ln>
                          <a:noFill/>
                        </a:ln>
                        <a:solidFill>
                          <a:srgbClr val="080808"/>
                        </a:solidFill>
                        <a:effectLst/>
                        <a:latin typeface="+mn-lt"/>
                        <a:ea typeface="+mn-ea"/>
                        <a:cs typeface="+mn-cs"/>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İşbirliği Kuruluşları</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4079">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dirty="0">
                          <a:ln>
                            <a:noFill/>
                          </a:ln>
                          <a:solidFill>
                            <a:srgbClr val="080808"/>
                          </a:solidFill>
                          <a:effectLst/>
                          <a:latin typeface="+mn-lt"/>
                        </a:rPr>
                        <a:t>Sanal Fuar Organizasyonu</a:t>
                      </a:r>
                      <a:r>
                        <a:rPr kumimoji="0" lang="tr-TR" sz="1200" b="0" i="0" u="none" strike="noStrike" cap="none" normalizeH="0" baseline="0" dirty="0">
                          <a:ln>
                            <a:noFill/>
                          </a:ln>
                          <a:solidFill>
                            <a:srgbClr val="080808"/>
                          </a:solidFill>
                          <a:effectLst/>
                          <a:latin typeface="+mn-lt"/>
                        </a:rPr>
                        <a:t> (%80’i </a:t>
                      </a:r>
                      <a:r>
                        <a:rPr lang="tr-TR" sz="1200" kern="1200" dirty="0">
                          <a:solidFill>
                            <a:schemeClr val="tx1"/>
                          </a:solidFill>
                          <a:latin typeface="+mn-lt"/>
                          <a:ea typeface="+mn-ea"/>
                          <a:cs typeface="+mn-cs"/>
                        </a:rPr>
                        <a:t>Yurt dışına yönelik </a:t>
                      </a:r>
                      <a:r>
                        <a:rPr lang="tr-TR" sz="1200" dirty="0">
                          <a:latin typeface="+mn-lt"/>
                        </a:rPr>
                        <a:t>internet, mobil ve benzeri dijital ortamları da içeren yazılı ve görsel iletişim veya reklam kampanyaları, eşleştirme ve ikili iş görüşmeleri,  organizasyonunun gerçekleştirildiği platformlara ödenen giderler)</a:t>
                      </a:r>
                      <a:endParaRPr kumimoji="0" lang="en-US" sz="1200" b="0" i="0" u="none" strike="noStrike" cap="none" normalizeH="0" baseline="0" dirty="0">
                        <a:ln>
                          <a:noFill/>
                        </a:ln>
                        <a:solidFill>
                          <a:srgbClr val="080808"/>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50</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1.500.000</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İşbirliği Kuruluşları</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4" name="Resim 3">
            <a:extLst>
              <a:ext uri="{FF2B5EF4-FFF2-40B4-BE49-F238E27FC236}">
                <a16:creationId xmlns:a16="http://schemas.microsoft.com/office/drawing/2014/main" id="{05CFC5DC-290F-4AC5-9057-CC90DDD956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75662" y="4674742"/>
            <a:ext cx="2900156" cy="1982913"/>
          </a:xfrm>
          <a:prstGeom prst="rect">
            <a:avLst/>
          </a:prstGeom>
        </p:spPr>
      </p:pic>
      <p:pic>
        <p:nvPicPr>
          <p:cNvPr id="6" name="Resim 5">
            <a:extLst>
              <a:ext uri="{FF2B5EF4-FFF2-40B4-BE49-F238E27FC236}">
                <a16:creationId xmlns:a16="http://schemas.microsoft.com/office/drawing/2014/main" id="{3A1B6F9C-7E8E-45B7-9FD5-CED7185CF1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3298" y="4381816"/>
            <a:ext cx="2270589" cy="2270589"/>
          </a:xfrm>
          <a:prstGeom prst="rect">
            <a:avLst/>
          </a:prstGeom>
        </p:spPr>
      </p:pic>
      <p:sp>
        <p:nvSpPr>
          <p:cNvPr id="7" name="Dikdörtgen 6">
            <a:extLst>
              <a:ext uri="{FF2B5EF4-FFF2-40B4-BE49-F238E27FC236}">
                <a16:creationId xmlns:a16="http://schemas.microsoft.com/office/drawing/2014/main" id="{EEABCC6F-154C-40E0-8A97-B32B916E7690}"/>
              </a:ext>
            </a:extLst>
          </p:cNvPr>
          <p:cNvSpPr/>
          <p:nvPr/>
        </p:nvSpPr>
        <p:spPr>
          <a:xfrm>
            <a:off x="4562166" y="6374563"/>
            <a:ext cx="1012722" cy="2634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039875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Sanal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9" name="Dikdörtgen 8">
            <a:extLst>
              <a:ext uri="{FF2B5EF4-FFF2-40B4-BE49-F238E27FC236}">
                <a16:creationId xmlns:a16="http://schemas.microsoft.com/office/drawing/2014/main" id="{AEA63F22-A209-4EA5-B94F-B7A14BBC08C3}"/>
              </a:ext>
            </a:extLst>
          </p:cNvPr>
          <p:cNvSpPr/>
          <p:nvPr/>
        </p:nvSpPr>
        <p:spPr>
          <a:xfrm>
            <a:off x="3537163" y="1020084"/>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SANAL FUAR TÜRLERİ</a:t>
            </a:r>
          </a:p>
        </p:txBody>
      </p:sp>
      <p:sp>
        <p:nvSpPr>
          <p:cNvPr id="15" name="Sağ Köşeli Ayraç 14">
            <a:extLst>
              <a:ext uri="{FF2B5EF4-FFF2-40B4-BE49-F238E27FC236}">
                <a16:creationId xmlns:a16="http://schemas.microsoft.com/office/drawing/2014/main" id="{F3F55CC8-E4F5-4741-A3E4-36CA439E7FB2}"/>
              </a:ext>
            </a:extLst>
          </p:cNvPr>
          <p:cNvSpPr/>
          <p:nvPr/>
        </p:nvSpPr>
        <p:spPr>
          <a:xfrm rot="5400000" flipH="1">
            <a:off x="5992024" y="-963926"/>
            <a:ext cx="344942" cy="6205594"/>
          </a:xfrm>
          <a:prstGeom prst="rightBracket">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6" name="Dikdörtgen 15">
            <a:extLst>
              <a:ext uri="{FF2B5EF4-FFF2-40B4-BE49-F238E27FC236}">
                <a16:creationId xmlns:a16="http://schemas.microsoft.com/office/drawing/2014/main" id="{08F19455-B9E3-49E6-9D50-D53C71222CFA}"/>
              </a:ext>
            </a:extLst>
          </p:cNvPr>
          <p:cNvSpPr/>
          <p:nvPr/>
        </p:nvSpPr>
        <p:spPr>
          <a:xfrm>
            <a:off x="760288" y="2347496"/>
            <a:ext cx="4576529" cy="338554"/>
          </a:xfrm>
          <a:prstGeom prst="rect">
            <a:avLst/>
          </a:prstGeom>
          <a:solidFill>
            <a:srgbClr val="92D05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Sanal Fuar Katılımı</a:t>
            </a:r>
          </a:p>
        </p:txBody>
      </p:sp>
      <p:sp>
        <p:nvSpPr>
          <p:cNvPr id="17" name="Dikdörtgen 16">
            <a:extLst>
              <a:ext uri="{FF2B5EF4-FFF2-40B4-BE49-F238E27FC236}">
                <a16:creationId xmlns:a16="http://schemas.microsoft.com/office/drawing/2014/main" id="{77B9BB28-72E6-4EB1-A1FB-FE63B10B867B}"/>
              </a:ext>
            </a:extLst>
          </p:cNvPr>
          <p:cNvSpPr/>
          <p:nvPr/>
        </p:nvSpPr>
        <p:spPr>
          <a:xfrm>
            <a:off x="6677259" y="2363260"/>
            <a:ext cx="4551782" cy="338554"/>
          </a:xfrm>
          <a:prstGeom prst="rect">
            <a:avLst/>
          </a:prstGeom>
          <a:solidFill>
            <a:srgbClr val="FF7C8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a:t>
            </a:r>
            <a:r>
              <a:rPr lang="tr-TR" sz="1600" b="1" dirty="0"/>
              <a:t>Sanal Fuar Organizasyonu</a:t>
            </a:r>
            <a:endParaRPr lang="tr-TR" sz="1600" b="1" dirty="0">
              <a:solidFill>
                <a:srgbClr val="002060"/>
              </a:solidFill>
              <a:cs typeface="Arial" pitchFamily="34" charset="0"/>
            </a:endParaRPr>
          </a:p>
        </p:txBody>
      </p:sp>
      <p:cxnSp>
        <p:nvCxnSpPr>
          <p:cNvPr id="18" name="Düz Bağlayıcı 17">
            <a:extLst>
              <a:ext uri="{FF2B5EF4-FFF2-40B4-BE49-F238E27FC236}">
                <a16:creationId xmlns:a16="http://schemas.microsoft.com/office/drawing/2014/main" id="{736C41C5-50BD-4BEA-861B-0BD5CFB8B454}"/>
              </a:ext>
            </a:extLst>
          </p:cNvPr>
          <p:cNvCxnSpPr>
            <a:cxnSpLocks/>
            <a:endCxn id="15" idx="2"/>
          </p:cNvCxnSpPr>
          <p:nvPr/>
        </p:nvCxnSpPr>
        <p:spPr>
          <a:xfrm>
            <a:off x="6164495" y="1342527"/>
            <a:ext cx="0" cy="623873"/>
          </a:xfrm>
          <a:prstGeom prst="line">
            <a:avLst/>
          </a:prstGeom>
        </p:spPr>
        <p:style>
          <a:lnRef idx="1">
            <a:schemeClr val="accent1"/>
          </a:lnRef>
          <a:fillRef idx="0">
            <a:schemeClr val="accent1"/>
          </a:fillRef>
          <a:effectRef idx="0">
            <a:schemeClr val="accent1"/>
          </a:effectRef>
          <a:fontRef idx="minor">
            <a:schemeClr val="tx1"/>
          </a:fontRef>
        </p:style>
      </p:cxnSp>
      <p:sp>
        <p:nvSpPr>
          <p:cNvPr id="2" name="Dikdörtgen 1">
            <a:extLst>
              <a:ext uri="{FF2B5EF4-FFF2-40B4-BE49-F238E27FC236}">
                <a16:creationId xmlns:a16="http://schemas.microsoft.com/office/drawing/2014/main" id="{B9A40CEB-5A88-48BE-98F1-1A3CFB9E0790}"/>
              </a:ext>
            </a:extLst>
          </p:cNvPr>
          <p:cNvSpPr/>
          <p:nvPr/>
        </p:nvSpPr>
        <p:spPr>
          <a:xfrm>
            <a:off x="6883736" y="2919104"/>
            <a:ext cx="4469207" cy="1200329"/>
          </a:xfrm>
          <a:prstGeom prst="rect">
            <a:avLst/>
          </a:prstGeom>
        </p:spPr>
        <p:txBody>
          <a:bodyPr wrap="square">
            <a:spAutoFit/>
          </a:bodyPr>
          <a:lstStyle/>
          <a:p>
            <a:r>
              <a:rPr lang="tr-TR" dirty="0">
                <a:latin typeface="Calibri" panose="020F0502020204030204" pitchFamily="34" charset="0"/>
                <a:ea typeface="Times New Roman" panose="02020603050405020304" pitchFamily="18" charset="0"/>
                <a:cs typeface="Calibri" panose="020F0502020204030204" pitchFamily="34" charset="0"/>
              </a:rPr>
              <a:t>İşbirliği kuruluşları tarafından dijital ortamda gerçekleştirilen, internet ağı üzerinde katılım sağlanan ve ziyaret edilebilen fuarlara yönelik organizasyonu</a:t>
            </a:r>
            <a:endParaRPr lang="tr-TR" dirty="0">
              <a:latin typeface="Calibri" panose="020F0502020204030204" pitchFamily="34" charset="0"/>
              <a:cs typeface="Calibri" panose="020F0502020204030204" pitchFamily="34" charset="0"/>
            </a:endParaRPr>
          </a:p>
        </p:txBody>
      </p:sp>
      <p:sp>
        <p:nvSpPr>
          <p:cNvPr id="19" name="Dikdörtgen 18">
            <a:extLst>
              <a:ext uri="{FF2B5EF4-FFF2-40B4-BE49-F238E27FC236}">
                <a16:creationId xmlns:a16="http://schemas.microsoft.com/office/drawing/2014/main" id="{7264DF63-4933-4233-9D6B-54082F3765DB}"/>
              </a:ext>
            </a:extLst>
          </p:cNvPr>
          <p:cNvSpPr/>
          <p:nvPr/>
        </p:nvSpPr>
        <p:spPr>
          <a:xfrm>
            <a:off x="839058" y="2875267"/>
            <a:ext cx="4469207" cy="1200329"/>
          </a:xfrm>
          <a:prstGeom prst="rect">
            <a:avLst/>
          </a:prstGeom>
        </p:spPr>
        <p:txBody>
          <a:bodyPr wrap="square">
            <a:spAutoFit/>
          </a:bodyPr>
          <a:lstStyle/>
          <a:p>
            <a:r>
              <a:rPr lang="tr-TR" dirty="0">
                <a:latin typeface="Calibri" panose="020F0502020204030204" pitchFamily="34" charset="0"/>
                <a:ea typeface="Times New Roman" panose="02020603050405020304" pitchFamily="18" charset="0"/>
                <a:cs typeface="Calibri" panose="020F0502020204030204" pitchFamily="34" charset="0"/>
              </a:rPr>
              <a:t>İşbirliği kuruluşları tarafından dijital ortamda gerçekleştirilen, internet ağı üzerinde katılım sağlanan ve ziyaret edilebilen fuarlara yönelik organizasyonu</a:t>
            </a:r>
            <a:endParaRPr lang="tr-TR" dirty="0">
              <a:latin typeface="Calibri" panose="020F0502020204030204" pitchFamily="34" charset="0"/>
              <a:cs typeface="Calibri" panose="020F0502020204030204" pitchFamily="34" charset="0"/>
            </a:endParaRPr>
          </a:p>
        </p:txBody>
      </p:sp>
      <p:sp>
        <p:nvSpPr>
          <p:cNvPr id="3" name="Dikdörtgen 2">
            <a:extLst>
              <a:ext uri="{FF2B5EF4-FFF2-40B4-BE49-F238E27FC236}">
                <a16:creationId xmlns:a16="http://schemas.microsoft.com/office/drawing/2014/main" id="{67479C4E-D2A3-4064-9FAC-454FA2C968EC}"/>
              </a:ext>
            </a:extLst>
          </p:cNvPr>
          <p:cNvSpPr/>
          <p:nvPr/>
        </p:nvSpPr>
        <p:spPr>
          <a:xfrm>
            <a:off x="758384" y="4757389"/>
            <a:ext cx="10675231" cy="1569660"/>
          </a:xfrm>
          <a:prstGeom prst="rect">
            <a:avLst/>
          </a:prstGeom>
        </p:spPr>
        <p:txBody>
          <a:bodyPr wrap="square">
            <a:spAutoFit/>
          </a:bodyPr>
          <a:lstStyle/>
          <a:p>
            <a:pPr marL="285750" indent="-285750" algn="just">
              <a:buFont typeface="Arial" panose="020B0604020202020204" pitchFamily="34" charset="0"/>
              <a:buChar char="•"/>
            </a:pPr>
            <a:r>
              <a:rPr lang="tr-TR" sz="1600" dirty="0"/>
              <a:t>Sanal fuar ana organizatörünün yurt dışında yerleşik olması halinde Bakanlık (İhracat Genel Müdürlüğü) tarafından ilgili ülkedeki Ticaret Müşavirliğinin/Ticaret Ataşeliğinin/Bakanlık Temsilcisinin görüş ve değerlendirmesi alınır. </a:t>
            </a:r>
          </a:p>
          <a:p>
            <a:pPr algn="just"/>
            <a:endParaRPr lang="tr-TR" sz="1600" dirty="0"/>
          </a:p>
          <a:p>
            <a:pPr marL="285750" indent="-285750" algn="just">
              <a:buFont typeface="Arial" panose="020B0604020202020204" pitchFamily="34" charset="0"/>
              <a:buChar char="•"/>
            </a:pPr>
            <a:r>
              <a:rPr lang="tr-TR" sz="1600" dirty="0"/>
              <a:t>Proje başvuruları; sanal fuarın nitelikleri, fuara katılımın ülkemiz ihracatına olası katkısı, daha önce düzenlenmiş olması halinde sanal fuarın geçmiş yıllardaki performansı ve varsa Ticaret Müşavirliği/Ticaret Ataşeliği/Bakanlık Temsilcisinin görüş ve değerlendirmeleri dikkate alınarak sonuçlandırılır. </a:t>
            </a:r>
          </a:p>
        </p:txBody>
      </p:sp>
    </p:spTree>
    <p:extLst>
      <p:ext uri="{BB962C8B-B14F-4D97-AF65-F5344CB8AC3E}">
        <p14:creationId xmlns:p14="http://schemas.microsoft.com/office/powerpoint/2010/main" val="1676159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Sanal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9" name="Dikdörtgen 8">
            <a:extLst>
              <a:ext uri="{FF2B5EF4-FFF2-40B4-BE49-F238E27FC236}">
                <a16:creationId xmlns:a16="http://schemas.microsoft.com/office/drawing/2014/main" id="{AEA63F22-A209-4EA5-B94F-B7A14BBC08C3}"/>
              </a:ext>
            </a:extLst>
          </p:cNvPr>
          <p:cNvSpPr/>
          <p:nvPr/>
        </p:nvSpPr>
        <p:spPr>
          <a:xfrm>
            <a:off x="3537163" y="1020084"/>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SANAL FUAR GENEL ESASLAR</a:t>
            </a:r>
          </a:p>
        </p:txBody>
      </p:sp>
      <p:sp>
        <p:nvSpPr>
          <p:cNvPr id="17" name="Dikdörtgen 16">
            <a:extLst>
              <a:ext uri="{FF2B5EF4-FFF2-40B4-BE49-F238E27FC236}">
                <a16:creationId xmlns:a16="http://schemas.microsoft.com/office/drawing/2014/main" id="{77B9BB28-72E6-4EB1-A1FB-FE63B10B867B}"/>
              </a:ext>
            </a:extLst>
          </p:cNvPr>
          <p:cNvSpPr/>
          <p:nvPr/>
        </p:nvSpPr>
        <p:spPr>
          <a:xfrm>
            <a:off x="6457269" y="1785676"/>
            <a:ext cx="5316048" cy="338554"/>
          </a:xfrm>
          <a:prstGeom prst="rect">
            <a:avLst/>
          </a:prstGeom>
          <a:solidFill>
            <a:srgbClr val="FF7C8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a:t>
            </a:r>
            <a:r>
              <a:rPr lang="tr-TR" sz="1600" b="1" dirty="0"/>
              <a:t>Sanal Fuar Organizasyonu</a:t>
            </a:r>
            <a:endParaRPr lang="tr-TR" sz="1600" b="1" dirty="0">
              <a:solidFill>
                <a:srgbClr val="002060"/>
              </a:solidFill>
              <a:cs typeface="Arial" pitchFamily="34" charset="0"/>
            </a:endParaRPr>
          </a:p>
        </p:txBody>
      </p:sp>
      <p:graphicFrame>
        <p:nvGraphicFramePr>
          <p:cNvPr id="20" name="Diyagram 19">
            <a:extLst>
              <a:ext uri="{FF2B5EF4-FFF2-40B4-BE49-F238E27FC236}">
                <a16:creationId xmlns:a16="http://schemas.microsoft.com/office/drawing/2014/main" id="{C62D5032-98D1-415D-9DB0-E562397ECC32}"/>
              </a:ext>
            </a:extLst>
          </p:cNvPr>
          <p:cNvGraphicFramePr/>
          <p:nvPr>
            <p:extLst>
              <p:ext uri="{D42A27DB-BD31-4B8C-83A1-F6EECF244321}">
                <p14:modId xmlns:p14="http://schemas.microsoft.com/office/powerpoint/2010/main" val="1533052707"/>
              </p:ext>
            </p:extLst>
          </p:nvPr>
        </p:nvGraphicFramePr>
        <p:xfrm>
          <a:off x="7281265" y="2551266"/>
          <a:ext cx="3939660" cy="3457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Dikdörtgen 21">
            <a:extLst>
              <a:ext uri="{FF2B5EF4-FFF2-40B4-BE49-F238E27FC236}">
                <a16:creationId xmlns:a16="http://schemas.microsoft.com/office/drawing/2014/main" id="{BC035D25-1B11-412C-A7CE-3588DDB00AEA}"/>
              </a:ext>
            </a:extLst>
          </p:cNvPr>
          <p:cNvSpPr/>
          <p:nvPr/>
        </p:nvSpPr>
        <p:spPr>
          <a:xfrm>
            <a:off x="408163" y="1785676"/>
            <a:ext cx="5316048" cy="338554"/>
          </a:xfrm>
          <a:prstGeom prst="rect">
            <a:avLst/>
          </a:prstGeom>
          <a:solidFill>
            <a:srgbClr val="92D05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Sanal Fuar Katılımı</a:t>
            </a:r>
          </a:p>
        </p:txBody>
      </p:sp>
      <p:graphicFrame>
        <p:nvGraphicFramePr>
          <p:cNvPr id="23" name="Diyagram 22">
            <a:extLst>
              <a:ext uri="{FF2B5EF4-FFF2-40B4-BE49-F238E27FC236}">
                <a16:creationId xmlns:a16="http://schemas.microsoft.com/office/drawing/2014/main" id="{7ECAEC95-B457-454A-9FB1-037C4CEADAFE}"/>
              </a:ext>
            </a:extLst>
          </p:cNvPr>
          <p:cNvGraphicFramePr/>
          <p:nvPr>
            <p:extLst>
              <p:ext uri="{D42A27DB-BD31-4B8C-83A1-F6EECF244321}">
                <p14:modId xmlns:p14="http://schemas.microsoft.com/office/powerpoint/2010/main" val="1806838578"/>
              </p:ext>
            </p:extLst>
          </p:nvPr>
        </p:nvGraphicFramePr>
        <p:xfrm>
          <a:off x="428077" y="2551266"/>
          <a:ext cx="5296134" cy="39600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86961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4167031" y="2856587"/>
            <a:ext cx="3857980" cy="1161087"/>
          </a:xfrm>
          <a:prstGeom prst="rect">
            <a:avLst/>
          </a:prstGeom>
          <a:noFill/>
        </p:spPr>
        <p:txBody>
          <a:bodyPr wrap="none" rtlCol="0">
            <a:spAutoFit/>
          </a:bodyPr>
          <a:lstStyle/>
          <a:p>
            <a:pPr algn="ctr">
              <a:lnSpc>
                <a:spcPct val="125000"/>
              </a:lnSpc>
            </a:pPr>
            <a:r>
              <a:rPr lang="tr-TR" sz="6000" b="1" dirty="0">
                <a:solidFill>
                  <a:schemeClr val="bg1"/>
                </a:solidFill>
              </a:rPr>
              <a:t>Teşekkürler</a:t>
            </a:r>
          </a:p>
        </p:txBody>
      </p:sp>
      <p:cxnSp>
        <p:nvCxnSpPr>
          <p:cNvPr id="8" name="Düz Bağlayıcı 7"/>
          <p:cNvCxnSpPr/>
          <p:nvPr/>
        </p:nvCxnSpPr>
        <p:spPr>
          <a:xfrm>
            <a:off x="1596000" y="4056630"/>
            <a:ext cx="9000000" cy="0"/>
          </a:xfrm>
          <a:prstGeom prst="line">
            <a:avLst/>
          </a:prstGeom>
          <a:ln w="3175">
            <a:solidFill>
              <a:srgbClr val="F0DAB1"/>
            </a:solidFill>
            <a:prstDash val="sysDash"/>
          </a:ln>
        </p:spPr>
        <p:style>
          <a:lnRef idx="1">
            <a:schemeClr val="accent1"/>
          </a:lnRef>
          <a:fillRef idx="0">
            <a:schemeClr val="accent1"/>
          </a:fillRef>
          <a:effectRef idx="0">
            <a:schemeClr val="accent1"/>
          </a:effectRef>
          <a:fontRef idx="minor">
            <a:schemeClr val="tx1"/>
          </a:fontRef>
        </p:style>
      </p:cxnSp>
      <p:sp>
        <p:nvSpPr>
          <p:cNvPr id="4" name="Metin kutusu 3">
            <a:extLst>
              <a:ext uri="{FF2B5EF4-FFF2-40B4-BE49-F238E27FC236}">
                <a16:creationId xmlns:a16="http://schemas.microsoft.com/office/drawing/2014/main" id="{271E4AEA-4797-4E89-9454-827B2F1CF77A}"/>
              </a:ext>
            </a:extLst>
          </p:cNvPr>
          <p:cNvSpPr txBox="1"/>
          <p:nvPr/>
        </p:nvSpPr>
        <p:spPr>
          <a:xfrm>
            <a:off x="4084399" y="5780782"/>
            <a:ext cx="4023201" cy="1077218"/>
          </a:xfrm>
          <a:prstGeom prst="rect">
            <a:avLst/>
          </a:prstGeom>
          <a:gradFill>
            <a:gsLst>
              <a:gs pos="0">
                <a:srgbClr val="FF0000"/>
              </a:gs>
              <a:gs pos="100000">
                <a:srgbClr val="FF0000">
                  <a:alpha val="50000"/>
                </a:srgbClr>
              </a:gs>
            </a:gsLst>
            <a:lin ang="5400000" scaled="1"/>
          </a:gradFill>
          <a:ln>
            <a:noFill/>
          </a:ln>
        </p:spPr>
        <p:txBody>
          <a:bodyPr wrap="square" rtlCol="0">
            <a:spAutoFit/>
          </a:bodyPr>
          <a:lstStyle/>
          <a:p>
            <a:pPr algn="ctr"/>
            <a:r>
              <a:rPr lang="tr-TR" sz="1600" b="1" dirty="0">
                <a:solidFill>
                  <a:schemeClr val="bg1"/>
                </a:solidFill>
              </a:rPr>
              <a:t>Tanıtım ve Fuarlar Daire Başkanlığı</a:t>
            </a:r>
          </a:p>
          <a:p>
            <a:pPr algn="ctr"/>
            <a:endParaRPr lang="tr-TR" sz="1600" b="1" dirty="0">
              <a:solidFill>
                <a:schemeClr val="bg1"/>
              </a:solidFill>
            </a:endParaRPr>
          </a:p>
          <a:p>
            <a:pPr algn="ctr"/>
            <a:r>
              <a:rPr lang="tr-TR" sz="1600" b="1">
                <a:solidFill>
                  <a:schemeClr val="bg1"/>
                </a:solidFill>
              </a:rPr>
              <a:t>Eylül 2022</a:t>
            </a:r>
            <a:endParaRPr lang="tr-TR" sz="1600" b="1" dirty="0">
              <a:solidFill>
                <a:schemeClr val="bg1"/>
              </a:solidFill>
            </a:endParaRPr>
          </a:p>
          <a:p>
            <a:pPr algn="ctr"/>
            <a:endParaRPr lang="tr-TR" sz="1600" dirty="0">
              <a:solidFill>
                <a:schemeClr val="bg1"/>
              </a:solidFill>
            </a:endParaRPr>
          </a:p>
        </p:txBody>
      </p:sp>
      <p:sp>
        <p:nvSpPr>
          <p:cNvPr id="2" name="Dikdörtgen 1">
            <a:extLst>
              <a:ext uri="{FF2B5EF4-FFF2-40B4-BE49-F238E27FC236}">
                <a16:creationId xmlns:a16="http://schemas.microsoft.com/office/drawing/2014/main" id="{32CCB997-A50A-4FCD-80DA-4D23A7FA22B1}"/>
              </a:ext>
            </a:extLst>
          </p:cNvPr>
          <p:cNvSpPr/>
          <p:nvPr/>
        </p:nvSpPr>
        <p:spPr>
          <a:xfrm>
            <a:off x="4459236" y="4095587"/>
            <a:ext cx="3273525" cy="369332"/>
          </a:xfrm>
          <a:prstGeom prst="rect">
            <a:avLst/>
          </a:prstGeom>
        </p:spPr>
        <p:txBody>
          <a:bodyPr wrap="none">
            <a:spAutoFit/>
          </a:bodyPr>
          <a:lstStyle/>
          <a:p>
            <a:r>
              <a:rPr lang="tr-TR" dirty="0">
                <a:solidFill>
                  <a:schemeClr val="bg1"/>
                </a:solidFill>
              </a:rPr>
              <a:t>İletişim: i.karatas3@ticaret.gov.tr</a:t>
            </a:r>
          </a:p>
        </p:txBody>
      </p:sp>
    </p:spTree>
    <p:extLst>
      <p:ext uri="{BB962C8B-B14F-4D97-AF65-F5344CB8AC3E}">
        <p14:creationId xmlns:p14="http://schemas.microsoft.com/office/powerpoint/2010/main" val="280315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İçi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9" name="Dikdörtgen 8"/>
          <p:cNvSpPr/>
          <p:nvPr/>
        </p:nvSpPr>
        <p:spPr>
          <a:xfrm>
            <a:off x="606425" y="2019840"/>
            <a:ext cx="4953000" cy="1323439"/>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a:t>
            </a:r>
          </a:p>
          <a:p>
            <a:pPr algn="ctr">
              <a:spcBef>
                <a:spcPct val="0"/>
              </a:spcBef>
              <a:defRPr/>
            </a:pPr>
            <a:r>
              <a:rPr lang="tr-TR" sz="1600" b="1" dirty="0">
                <a:solidFill>
                  <a:srgbClr val="002060"/>
                </a:solidFill>
                <a:cs typeface="Arial" pitchFamily="34" charset="0"/>
              </a:rPr>
              <a:t>  5973 Sayılı İhracat Destekleri Hakkında Karar </a:t>
            </a:r>
          </a:p>
          <a:p>
            <a:pPr algn="ctr">
              <a:spcBef>
                <a:spcPct val="0"/>
              </a:spcBef>
              <a:defRPr/>
            </a:pPr>
            <a:r>
              <a:rPr lang="tr-TR" sz="1600" b="1" dirty="0">
                <a:solidFill>
                  <a:srgbClr val="002060"/>
                </a:solidFill>
                <a:cs typeface="Arial" pitchFamily="34" charset="0"/>
              </a:rPr>
              <a:t>ve </a:t>
            </a:r>
          </a:p>
          <a:p>
            <a:pPr algn="ctr">
              <a:spcBef>
                <a:spcPct val="0"/>
              </a:spcBef>
              <a:defRPr/>
            </a:pPr>
            <a:r>
              <a:rPr lang="tr-TR" sz="1600" b="1" dirty="0">
                <a:solidFill>
                  <a:srgbClr val="002060"/>
                </a:solidFill>
                <a:cs typeface="Arial" pitchFamily="34" charset="0"/>
              </a:rPr>
              <a:t>Fuar Desteklerine İlişkin Genelge</a:t>
            </a:r>
          </a:p>
          <a:p>
            <a:pPr algn="ctr">
              <a:spcBef>
                <a:spcPct val="0"/>
              </a:spcBef>
              <a:defRPr/>
            </a:pPr>
            <a:endParaRPr lang="tr-TR" sz="1600" b="1" dirty="0">
              <a:solidFill>
                <a:srgbClr val="002060"/>
              </a:solidFill>
              <a:cs typeface="Arial" pitchFamily="34" charset="0"/>
            </a:endParaRPr>
          </a:p>
        </p:txBody>
      </p:sp>
      <p:graphicFrame>
        <p:nvGraphicFramePr>
          <p:cNvPr id="12" name="Group 43"/>
          <p:cNvGraphicFramePr>
            <a:graphicFrameLocks/>
          </p:cNvGraphicFramePr>
          <p:nvPr>
            <p:extLst>
              <p:ext uri="{D42A27DB-BD31-4B8C-83A1-F6EECF244321}">
                <p14:modId xmlns:p14="http://schemas.microsoft.com/office/powerpoint/2010/main" val="472777206"/>
              </p:ext>
            </p:extLst>
          </p:nvPr>
        </p:nvGraphicFramePr>
        <p:xfrm>
          <a:off x="5737226" y="1387950"/>
          <a:ext cx="5848349" cy="5127150"/>
        </p:xfrm>
        <a:graphic>
          <a:graphicData uri="http://schemas.openxmlformats.org/drawingml/2006/table">
            <a:tbl>
              <a:tblPr/>
              <a:tblGrid>
                <a:gridCol w="1409699">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1060917">
                  <a:extLst>
                    <a:ext uri="{9D8B030D-6E8A-4147-A177-3AD203B41FA5}">
                      <a16:colId xmlns:a16="http://schemas.microsoft.com/office/drawing/2014/main" val="20002"/>
                    </a:ext>
                  </a:extLst>
                </a:gridCol>
                <a:gridCol w="1301283">
                  <a:extLst>
                    <a:ext uri="{9D8B030D-6E8A-4147-A177-3AD203B41FA5}">
                      <a16:colId xmlns:a16="http://schemas.microsoft.com/office/drawing/2014/main" val="20003"/>
                    </a:ext>
                  </a:extLst>
                </a:gridCol>
                <a:gridCol w="1285875">
                  <a:extLst>
                    <a:ext uri="{9D8B030D-6E8A-4147-A177-3AD203B41FA5}">
                      <a16:colId xmlns:a16="http://schemas.microsoft.com/office/drawing/2014/main" val="96298065"/>
                    </a:ext>
                  </a:extLst>
                </a:gridCol>
              </a:tblGrid>
              <a:tr h="1756531">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cap="none" normalizeH="0" baseline="0" dirty="0">
                          <a:ln>
                            <a:noFill/>
                          </a:ln>
                          <a:solidFill>
                            <a:srgbClr val="002060"/>
                          </a:solidFill>
                          <a:effectLst/>
                          <a:latin typeface="+mn-lt"/>
                        </a:rPr>
                        <a:t>DESTEK KAPSAMI</a:t>
                      </a:r>
                      <a:endParaRPr kumimoji="0" lang="en-US" sz="1400" b="1" i="0" u="none" strike="noStrike" cap="none" normalizeH="0" baseline="0" dirty="0">
                        <a:ln>
                          <a:noFill/>
                        </a:ln>
                        <a:solidFill>
                          <a:srgbClr val="002060"/>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400" b="1" i="0" u="none" strike="noStrike" dirty="0">
                          <a:solidFill>
                            <a:srgbClr val="002060"/>
                          </a:solidFill>
                          <a:effectLst/>
                          <a:latin typeface="Calibri" panose="020F0502020204030204" pitchFamily="34" charset="0"/>
                        </a:rPr>
                        <a:t>DESTEK ORANI (%)</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400" b="1" i="0" u="none" strike="noStrike" dirty="0">
                          <a:solidFill>
                            <a:srgbClr val="002060"/>
                          </a:solidFill>
                          <a:effectLst/>
                          <a:latin typeface="Calibri" panose="020F0502020204030204" pitchFamily="34" charset="0"/>
                        </a:rPr>
                        <a:t>DESTEK LİMİTİ (2023</a:t>
                      </a:r>
                      <a:r>
                        <a:rPr lang="tr-TR" sz="1400" b="1" i="0" u="none" strike="noStrike" baseline="0" dirty="0">
                          <a:solidFill>
                            <a:srgbClr val="002060"/>
                          </a:solidFill>
                          <a:effectLst/>
                          <a:latin typeface="Calibri" panose="020F0502020204030204" pitchFamily="34" charset="0"/>
                        </a:rPr>
                        <a:t> yılı için)</a:t>
                      </a:r>
                      <a:endParaRPr lang="tr-TR" sz="1400" b="1" i="0" u="none" strike="noStrike" dirty="0">
                        <a:solidFill>
                          <a:srgbClr val="002060"/>
                        </a:solidFill>
                        <a:effectLst/>
                        <a:latin typeface="Calibri" panose="020F050202020403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kern="1200" cap="none" normalizeH="0" baseline="0" dirty="0">
                        <a:ln>
                          <a:noFill/>
                        </a:ln>
                        <a:solidFill>
                          <a:srgbClr val="002060"/>
                        </a:solidFill>
                        <a:effectLst/>
                        <a:latin typeface="+mn-lt"/>
                        <a:ea typeface="+mn-ea"/>
                        <a:cs typeface="+mn-cs"/>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1" i="0" u="none" strike="noStrike" kern="1200" cap="none" normalizeH="0" baseline="0" dirty="0">
                          <a:ln>
                            <a:noFill/>
                          </a:ln>
                          <a:solidFill>
                            <a:srgbClr val="002060"/>
                          </a:solidFill>
                          <a:effectLst/>
                          <a:latin typeface="+mn-lt"/>
                          <a:ea typeface="+mn-ea"/>
                          <a:cs typeface="+mn-cs"/>
                        </a:rPr>
                        <a:t>Süre/Adet Sınırı</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tc>
                  <a:txBody>
                    <a:bodyPr/>
                    <a:lstStyle/>
                    <a:p>
                      <a:pPr algn="ctr" rtl="0" fontAlgn="ctr"/>
                      <a:r>
                        <a:rPr lang="tr-TR" sz="1400" b="1" i="0" u="none" strike="noStrike" dirty="0">
                          <a:solidFill>
                            <a:srgbClr val="002060"/>
                          </a:solidFill>
                          <a:effectLst/>
                          <a:latin typeface="Calibri" panose="020F0502020204030204" pitchFamily="34" charset="0"/>
                        </a:rPr>
                        <a:t>FAYDALANICI</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solidFill>
                      <a:srgbClr val="00B0F0">
                        <a:alpha val="15000"/>
                      </a:srgbClr>
                    </a:solidFill>
                  </a:tcPr>
                </a:tc>
                <a:extLst>
                  <a:ext uri="{0D108BD9-81ED-4DB2-BD59-A6C34878D82A}">
                    <a16:rowId xmlns:a16="http://schemas.microsoft.com/office/drawing/2014/main" val="10001"/>
                  </a:ext>
                </a:extLst>
              </a:tr>
              <a:tr h="934124">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a:ln>
                            <a:noFill/>
                          </a:ln>
                          <a:solidFill>
                            <a:srgbClr val="080808"/>
                          </a:solidFill>
                          <a:effectLst/>
                          <a:latin typeface="+mn-lt"/>
                        </a:rPr>
                        <a:t>Tanıtım</a:t>
                      </a:r>
                      <a:endParaRPr kumimoji="0" lang="en-US" sz="1400" b="0" i="0" u="none" strike="noStrike" cap="none" normalizeH="0" baseline="0" dirty="0">
                        <a:ln>
                          <a:noFill/>
                        </a:ln>
                        <a:solidFill>
                          <a:srgbClr val="080808"/>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50</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Yurt dışında 1.500.000 TL.</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Aynı yurt içi fuar en fazla 10 defa faydalandırılır.</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Fuar Organizatörleri</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9940">
                <a:tc vMerge="1">
                  <a:txBody>
                    <a:bodyPr/>
                    <a:lstStyle/>
                    <a:p>
                      <a:endParaRPr lang="tr-TR"/>
                    </a:p>
                  </a:txBody>
                  <a:tcPr/>
                </a:tc>
                <a:tc v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Yurt içinde 500.000 TL.</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4240820765"/>
                  </a:ext>
                </a:extLst>
              </a:tr>
              <a:tr h="1506555">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cap="none" normalizeH="0" baseline="0" dirty="0">
                          <a:ln>
                            <a:noFill/>
                          </a:ln>
                          <a:solidFill>
                            <a:srgbClr val="080808"/>
                          </a:solidFill>
                          <a:effectLst/>
                          <a:latin typeface="+mn-lt"/>
                        </a:rPr>
                        <a:t>Yer Kirası ve </a:t>
                      </a:r>
                      <a:r>
                        <a:rPr kumimoji="0" lang="tr-TR" sz="1400" b="0" i="0" u="none" strike="noStrike" cap="none" normalizeH="0" baseline="0" dirty="0" err="1">
                          <a:ln>
                            <a:noFill/>
                          </a:ln>
                          <a:solidFill>
                            <a:srgbClr val="080808"/>
                          </a:solidFill>
                          <a:effectLst/>
                          <a:latin typeface="+mn-lt"/>
                        </a:rPr>
                        <a:t>Stand</a:t>
                      </a:r>
                      <a:r>
                        <a:rPr kumimoji="0" lang="tr-TR" sz="1400" b="0" i="0" u="none" strike="noStrike" cap="none" normalizeH="0" baseline="0" dirty="0">
                          <a:ln>
                            <a:noFill/>
                          </a:ln>
                          <a:solidFill>
                            <a:srgbClr val="080808"/>
                          </a:solidFill>
                          <a:effectLst/>
                          <a:latin typeface="+mn-lt"/>
                        </a:rPr>
                        <a:t> Masrafları</a:t>
                      </a:r>
                      <a:endParaRPr kumimoji="0" lang="en-US" sz="1400" b="0" i="0" u="none" strike="noStrike" cap="none" normalizeH="0" baseline="0" dirty="0">
                        <a:ln>
                          <a:noFill/>
                        </a:ln>
                        <a:solidFill>
                          <a:srgbClr val="080808"/>
                        </a:solidFill>
                        <a:effectLst/>
                        <a:latin typeface="+mn-lt"/>
                      </a:endParaRP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50</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80.000 TL.</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Bir takvim yılı içerisinde en fazla 3 fuar katılımı</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b="0" i="0" u="none" strike="noStrike" kern="1200" cap="none" normalizeH="0" baseline="0" dirty="0">
                          <a:ln>
                            <a:noFill/>
                          </a:ln>
                          <a:solidFill>
                            <a:srgbClr val="080808"/>
                          </a:solidFill>
                          <a:effectLst/>
                          <a:latin typeface="+mn-lt"/>
                          <a:ea typeface="+mn-ea"/>
                          <a:cs typeface="+mn-cs"/>
                        </a:rPr>
                        <a:t>Fuar Katılımcıları</a:t>
                      </a:r>
                    </a:p>
                  </a:txBody>
                  <a:tcPr marL="91444" marR="91444" marT="45695" marB="45695"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729" y="4499655"/>
            <a:ext cx="4953000" cy="2010846"/>
          </a:xfrm>
          <a:prstGeom prst="rect">
            <a:avLst/>
          </a:prstGeom>
        </p:spPr>
      </p:pic>
      <p:sp>
        <p:nvSpPr>
          <p:cNvPr id="14" name="Dikdörtgen 13">
            <a:extLst>
              <a:ext uri="{FF2B5EF4-FFF2-40B4-BE49-F238E27FC236}">
                <a16:creationId xmlns:a16="http://schemas.microsoft.com/office/drawing/2014/main" id="{31686644-796F-431B-9E87-449F6AFD1D24}"/>
              </a:ext>
            </a:extLst>
          </p:cNvPr>
          <p:cNvSpPr/>
          <p:nvPr/>
        </p:nvSpPr>
        <p:spPr>
          <a:xfrm>
            <a:off x="606425" y="1367999"/>
            <a:ext cx="4953000" cy="415498"/>
          </a:xfrm>
          <a:prstGeom prst="rect">
            <a:avLst/>
          </a:prstGeom>
          <a:noFill/>
        </p:spPr>
        <p:txBody>
          <a:bodyPr wrap="square">
            <a:spAutoFit/>
          </a:bodyPr>
          <a:lstStyle/>
          <a:p>
            <a:pPr lvl="0">
              <a:defRPr/>
            </a:pPr>
            <a:endParaRPr lang="tr-TR" sz="900" dirty="0">
              <a:latin typeface="Calibri" panose="020F0502020204030204" pitchFamily="34" charset="0"/>
              <a:cs typeface="Calibri" panose="020F0502020204030204" pitchFamily="34" charset="0"/>
            </a:endParaRPr>
          </a:p>
          <a:p>
            <a:pPr lvl="0">
              <a:defRPr/>
            </a:pPr>
            <a:endParaRPr lang="tr-TR" sz="1200" dirty="0">
              <a:cs typeface="Calibri" panose="020F0502020204030204" pitchFamily="34" charset="0"/>
            </a:endParaRPr>
          </a:p>
        </p:txBody>
      </p:sp>
    </p:spTree>
    <p:extLst>
      <p:ext uri="{BB962C8B-B14F-4D97-AF65-F5344CB8AC3E}">
        <p14:creationId xmlns:p14="http://schemas.microsoft.com/office/powerpoint/2010/main" val="3375968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İçi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4" name="TextBox 13"/>
          <p:cNvSpPr txBox="1"/>
          <p:nvPr/>
        </p:nvSpPr>
        <p:spPr>
          <a:xfrm>
            <a:off x="792480" y="1410833"/>
            <a:ext cx="10652760" cy="1200329"/>
          </a:xfrm>
          <a:prstGeom prst="rect">
            <a:avLst/>
          </a:prstGeom>
          <a:noFill/>
        </p:spPr>
        <p:txBody>
          <a:bodyPr wrap="square" rtlCol="0">
            <a:spAutoFit/>
          </a:bodyPr>
          <a:lstStyle/>
          <a:p>
            <a:r>
              <a:rPr lang="tr-TR" sz="1600" dirty="0"/>
              <a:t>Yurt içi fuarın destek kapsamına alınması için, </a:t>
            </a:r>
          </a:p>
          <a:p>
            <a:endParaRPr lang="tr-TR" dirty="0"/>
          </a:p>
          <a:p>
            <a:pPr marL="285750" indent="-285750">
              <a:buFont typeface="Arial" panose="020B0604020202020204" pitchFamily="34" charset="0"/>
              <a:buChar char="•"/>
            </a:pPr>
            <a:endParaRPr lang="tr-TR" dirty="0"/>
          </a:p>
          <a:p>
            <a:endParaRPr lang="tr-TR" dirty="0"/>
          </a:p>
        </p:txBody>
      </p:sp>
      <p:sp>
        <p:nvSpPr>
          <p:cNvPr id="15" name="Dikdörtgen 8"/>
          <p:cNvSpPr/>
          <p:nvPr/>
        </p:nvSpPr>
        <p:spPr>
          <a:xfrm>
            <a:off x="3647439" y="978870"/>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Desteklenecek Fuarların Tespiti</a:t>
            </a:r>
          </a:p>
        </p:txBody>
      </p:sp>
      <p:graphicFrame>
        <p:nvGraphicFramePr>
          <p:cNvPr id="2" name="Diyagram 1">
            <a:extLst>
              <a:ext uri="{FF2B5EF4-FFF2-40B4-BE49-F238E27FC236}">
                <a16:creationId xmlns:a16="http://schemas.microsoft.com/office/drawing/2014/main" id="{3230497C-84CC-4DC4-96C8-8FD93CCBAFC4}"/>
              </a:ext>
            </a:extLst>
          </p:cNvPr>
          <p:cNvGraphicFramePr/>
          <p:nvPr>
            <p:extLst>
              <p:ext uri="{D42A27DB-BD31-4B8C-83A1-F6EECF244321}">
                <p14:modId xmlns:p14="http://schemas.microsoft.com/office/powerpoint/2010/main" val="1556519400"/>
              </p:ext>
            </p:extLst>
          </p:nvPr>
        </p:nvGraphicFramePr>
        <p:xfrm>
          <a:off x="1982912" y="2373329"/>
          <a:ext cx="8989888" cy="3648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Metin kutusu 3">
            <a:extLst>
              <a:ext uri="{FF2B5EF4-FFF2-40B4-BE49-F238E27FC236}">
                <a16:creationId xmlns:a16="http://schemas.microsoft.com/office/drawing/2014/main" id="{FE607F00-8A6A-4226-B50D-49AB34044A69}"/>
              </a:ext>
            </a:extLst>
          </p:cNvPr>
          <p:cNvSpPr txBox="1"/>
          <p:nvPr/>
        </p:nvSpPr>
        <p:spPr>
          <a:xfrm>
            <a:off x="792480" y="1674687"/>
            <a:ext cx="10180320" cy="584775"/>
          </a:xfrm>
          <a:prstGeom prst="rect">
            <a:avLst/>
          </a:prstGeom>
          <a:noFill/>
        </p:spPr>
        <p:txBody>
          <a:bodyPr wrap="square" rtlCol="0">
            <a:spAutoFit/>
          </a:bodyPr>
          <a:lstStyle/>
          <a:p>
            <a:r>
              <a:rPr lang="tr-TR" sz="1600" dirty="0"/>
              <a:t>TOBB internet sitesinde ve Türkiye Ticaret Sicili Gazetesinde yayımlanan yıllık yurt içi fuar takviminde yer alması ve en son düzenlenen yurt içi fuarda veya son düzenlenen üç fuardan en az ikisinde;</a:t>
            </a:r>
          </a:p>
        </p:txBody>
      </p:sp>
      <p:sp>
        <p:nvSpPr>
          <p:cNvPr id="5" name="Dikdörtgen 4">
            <a:extLst>
              <a:ext uri="{FF2B5EF4-FFF2-40B4-BE49-F238E27FC236}">
                <a16:creationId xmlns:a16="http://schemas.microsoft.com/office/drawing/2014/main" id="{95D55FCB-7D48-48E5-96F7-532217EDCB6E}"/>
              </a:ext>
            </a:extLst>
          </p:cNvPr>
          <p:cNvSpPr/>
          <p:nvPr/>
        </p:nvSpPr>
        <p:spPr>
          <a:xfrm>
            <a:off x="1695237" y="6002418"/>
            <a:ext cx="8990850" cy="584775"/>
          </a:xfrm>
          <a:prstGeom prst="rect">
            <a:avLst/>
          </a:prstGeom>
        </p:spPr>
        <p:txBody>
          <a:bodyPr wrap="square">
            <a:spAutoFit/>
          </a:bodyPr>
          <a:lstStyle/>
          <a:p>
            <a:r>
              <a:rPr lang="tr-TR" sz="1600" i="1" dirty="0"/>
              <a:t>Bu şartları taşıyan yurt içi fuarlar arasından, dış ticaret politikaları, ihracat stratejileri ve ekonomik öncelikler doğrultusunda Bakanlıkça (İhracat Genel Müdürlüğü) belirlenenler destek kapsamına alınır.</a:t>
            </a:r>
          </a:p>
        </p:txBody>
      </p:sp>
    </p:spTree>
    <p:extLst>
      <p:ext uri="{BB962C8B-B14F-4D97-AF65-F5344CB8AC3E}">
        <p14:creationId xmlns:p14="http://schemas.microsoft.com/office/powerpoint/2010/main" val="35470750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İçi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5" name="Dikdörtgen 8"/>
          <p:cNvSpPr/>
          <p:nvPr/>
        </p:nvSpPr>
        <p:spPr>
          <a:xfrm>
            <a:off x="3647439" y="978870"/>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Organizatör Tanıtım Desteği</a:t>
            </a:r>
          </a:p>
        </p:txBody>
      </p:sp>
      <p:graphicFrame>
        <p:nvGraphicFramePr>
          <p:cNvPr id="12" name="Tablo 11">
            <a:extLst>
              <a:ext uri="{FF2B5EF4-FFF2-40B4-BE49-F238E27FC236}">
                <a16:creationId xmlns:a16="http://schemas.microsoft.com/office/drawing/2014/main" id="{ADDC5DFF-0F44-4899-8E31-E3866E4A33A2}"/>
              </a:ext>
            </a:extLst>
          </p:cNvPr>
          <p:cNvGraphicFramePr>
            <a:graphicFrameLocks noGrp="1"/>
          </p:cNvGraphicFramePr>
          <p:nvPr>
            <p:extLst>
              <p:ext uri="{D42A27DB-BD31-4B8C-83A1-F6EECF244321}">
                <p14:modId xmlns:p14="http://schemas.microsoft.com/office/powerpoint/2010/main" val="1339336254"/>
              </p:ext>
            </p:extLst>
          </p:nvPr>
        </p:nvGraphicFramePr>
        <p:xfrm>
          <a:off x="372886" y="2304236"/>
          <a:ext cx="5699146" cy="4023288"/>
        </p:xfrm>
        <a:graphic>
          <a:graphicData uri="http://schemas.openxmlformats.org/drawingml/2006/table">
            <a:tbl>
              <a:tblPr>
                <a:effectLst>
                  <a:outerShdw blurRad="50800" dist="38100" dir="13500000" algn="br" rotWithShape="0">
                    <a:prstClr val="black">
                      <a:alpha val="40000"/>
                    </a:prstClr>
                  </a:outerShdw>
                </a:effectLst>
              </a:tblPr>
              <a:tblGrid>
                <a:gridCol w="2793587">
                  <a:extLst>
                    <a:ext uri="{9D8B030D-6E8A-4147-A177-3AD203B41FA5}">
                      <a16:colId xmlns:a16="http://schemas.microsoft.com/office/drawing/2014/main" val="20000"/>
                    </a:ext>
                  </a:extLst>
                </a:gridCol>
                <a:gridCol w="2905559">
                  <a:extLst>
                    <a:ext uri="{9D8B030D-6E8A-4147-A177-3AD203B41FA5}">
                      <a16:colId xmlns:a16="http://schemas.microsoft.com/office/drawing/2014/main" val="20001"/>
                    </a:ext>
                  </a:extLst>
                </a:gridCol>
              </a:tblGrid>
              <a:tr h="49529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altLang="tr-TR" sz="1600" b="0" i="0" u="none" strike="noStrike" kern="1200" cap="none" normalizeH="0" baseline="0" dirty="0">
                          <a:ln>
                            <a:noFill/>
                          </a:ln>
                          <a:solidFill>
                            <a:schemeClr val="tx1"/>
                          </a:solidFill>
                          <a:effectLst/>
                          <a:latin typeface="+mn-lt"/>
                          <a:ea typeface="+mn-ea"/>
                          <a:cs typeface="Arial" charset="0"/>
                        </a:rPr>
                        <a:t>Seminer, konferans, toplantı</a:t>
                      </a: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1600" b="0" i="0" u="none" strike="noStrike" kern="1200" cap="none" normalizeH="0" baseline="0" dirty="0">
                          <a:ln>
                            <a:noFill/>
                          </a:ln>
                          <a:solidFill>
                            <a:schemeClr val="tx1"/>
                          </a:solidFill>
                          <a:effectLst/>
                          <a:latin typeface="+mn-lt"/>
                          <a:ea typeface="+mn-ea"/>
                          <a:cs typeface="Arial" charset="0"/>
                        </a:rPr>
                        <a:t>Yurt dışı fuar ziyareti (</a:t>
                      </a:r>
                      <a:r>
                        <a:rPr lang="tr-TR" sz="1600" kern="1200" dirty="0">
                          <a:solidFill>
                            <a:schemeClr val="tx1"/>
                          </a:solidFill>
                          <a:effectLst/>
                          <a:latin typeface="+mn-lt"/>
                          <a:ea typeface="+mn-ea"/>
                          <a:cs typeface="Arial" charset="0"/>
                        </a:rPr>
                        <a:t>2 organizatör çalışanının ulaşım ve konaklama giderleri)</a:t>
                      </a:r>
                      <a:endParaRPr kumimoji="0" lang="tr-TR" altLang="tr-TR" sz="1600" b="0" i="0" u="none" strike="noStrike" kern="1200" cap="none" normalizeH="0" baseline="0" dirty="0">
                        <a:ln>
                          <a:noFill/>
                        </a:ln>
                        <a:solidFill>
                          <a:schemeClr val="tx1"/>
                        </a:solidFill>
                        <a:effectLst/>
                        <a:latin typeface="+mn-lt"/>
                        <a:ea typeface="+mn-ea"/>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9529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1600" b="0" i="0" u="none" strike="noStrike" cap="none" normalizeH="0" baseline="0" dirty="0">
                          <a:ln>
                            <a:noFill/>
                          </a:ln>
                          <a:solidFill>
                            <a:schemeClr val="tx1"/>
                          </a:solidFill>
                          <a:effectLst/>
                          <a:latin typeface="+mn-lt"/>
                          <a:cs typeface="Arial" charset="0"/>
                        </a:rPr>
                        <a:t> </a:t>
                      </a:r>
                      <a:r>
                        <a:rPr kumimoji="0" lang="tr-TR" altLang="tr-TR" sz="1600" b="0" i="0" u="none" strike="noStrike" kern="1200" cap="none" normalizeH="0" baseline="0" dirty="0">
                          <a:ln>
                            <a:noFill/>
                          </a:ln>
                          <a:solidFill>
                            <a:schemeClr val="tx1"/>
                          </a:solidFill>
                          <a:effectLst/>
                          <a:latin typeface="+mn-lt"/>
                          <a:ea typeface="+mn-ea"/>
                          <a:cs typeface="Arial" charset="0"/>
                        </a:rPr>
                        <a:t>Reklam  panoları  ile  bina,    </a:t>
                      </a:r>
                      <a:r>
                        <a:rPr kumimoji="0" lang="tr-TR" altLang="tr-TR" sz="1600" b="0" i="0" u="none" strike="noStrike" kern="1200" cap="none" normalizeH="0" baseline="0" dirty="0" err="1">
                          <a:ln>
                            <a:noFill/>
                          </a:ln>
                          <a:solidFill>
                            <a:schemeClr val="tx1"/>
                          </a:solidFill>
                          <a:effectLst/>
                          <a:latin typeface="+mn-lt"/>
                          <a:ea typeface="+mn-ea"/>
                          <a:cs typeface="Arial" charset="0"/>
                        </a:rPr>
                        <a:t>durakve</a:t>
                      </a:r>
                      <a:r>
                        <a:rPr kumimoji="0" lang="tr-TR" altLang="tr-TR" sz="1600" b="0" i="0" u="none" strike="noStrike" kern="1200" cap="none" normalizeH="0" baseline="0" dirty="0">
                          <a:ln>
                            <a:noFill/>
                          </a:ln>
                          <a:solidFill>
                            <a:schemeClr val="tx1"/>
                          </a:solidFill>
                          <a:effectLst/>
                          <a:latin typeface="+mn-lt"/>
                          <a:ea typeface="+mn-ea"/>
                          <a:cs typeface="Arial" charset="0"/>
                        </a:rPr>
                        <a:t>  araçlarda  giydirme  yöntemiyle gerçekleştirilecek </a:t>
                      </a:r>
                      <a:r>
                        <a:rPr kumimoji="0" lang="tr-TR" altLang="tr-TR" sz="1600" b="0" i="0" u="none" strike="noStrike" kern="1200" cap="none" normalizeH="0" baseline="0" dirty="0" err="1">
                          <a:ln>
                            <a:noFill/>
                          </a:ln>
                          <a:solidFill>
                            <a:schemeClr val="tx1"/>
                          </a:solidFill>
                          <a:effectLst/>
                          <a:latin typeface="+mn-lt"/>
                          <a:ea typeface="+mn-ea"/>
                          <a:cs typeface="Arial" charset="0"/>
                        </a:rPr>
                        <a:t>tanıtımlarile</a:t>
                      </a:r>
                      <a:r>
                        <a:rPr kumimoji="0" lang="tr-TR" altLang="tr-TR" sz="1600" b="0" i="0" u="none" strike="noStrike" kern="1200" cap="none" normalizeH="0" baseline="0" dirty="0">
                          <a:ln>
                            <a:noFill/>
                          </a:ln>
                          <a:solidFill>
                            <a:schemeClr val="tx1"/>
                          </a:solidFill>
                          <a:effectLst/>
                          <a:latin typeface="+mn-lt"/>
                          <a:ea typeface="+mn-ea"/>
                          <a:cs typeface="Arial" charset="0"/>
                        </a:rPr>
                        <a:t> yurt içi fuara ilişkin duyuru ve davet</a:t>
                      </a:r>
                      <a:endParaRPr kumimoji="0" lang="tr-TR" altLang="tr-TR" sz="1600" b="0" i="0" u="none" strike="noStrike" cap="none" normalizeH="0" baseline="0" dirty="0">
                        <a:ln>
                          <a:noFill/>
                        </a:ln>
                        <a:solidFill>
                          <a:schemeClr val="tx1"/>
                        </a:solidFill>
                        <a:effectLst/>
                        <a:latin typeface="+mn-lt"/>
                        <a:cs typeface="Arial" charset="0"/>
                      </a:endParaRP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1600" b="0" i="0" u="none" strike="noStrike" kern="1200" cap="none" normalizeH="0" baseline="0" dirty="0" err="1">
                          <a:ln>
                            <a:noFill/>
                          </a:ln>
                          <a:solidFill>
                            <a:schemeClr val="tx1"/>
                          </a:solidFill>
                          <a:effectLst/>
                          <a:latin typeface="+mn-lt"/>
                          <a:ea typeface="+mn-ea"/>
                          <a:cs typeface="Arial" charset="0"/>
                        </a:rPr>
                        <a:t>İnfo</a:t>
                      </a:r>
                      <a:r>
                        <a:rPr kumimoji="0" lang="tr-TR" altLang="tr-TR" sz="1600" b="0" i="0" u="none" strike="noStrike" kern="1200" cap="none" normalizeH="0" baseline="0" dirty="0">
                          <a:ln>
                            <a:noFill/>
                          </a:ln>
                          <a:solidFill>
                            <a:schemeClr val="tx1"/>
                          </a:solidFill>
                          <a:effectLst/>
                          <a:latin typeface="+mn-lt"/>
                          <a:ea typeface="+mn-ea"/>
                          <a:cs typeface="Arial" charset="0"/>
                        </a:rPr>
                        <a:t> </a:t>
                      </a:r>
                      <a:r>
                        <a:rPr kumimoji="0" lang="tr-TR" altLang="tr-TR" sz="1600" b="0" i="0" u="none" strike="noStrike" kern="1200" cap="none" normalizeH="0" baseline="0" dirty="0" err="1">
                          <a:ln>
                            <a:noFill/>
                          </a:ln>
                          <a:solidFill>
                            <a:schemeClr val="tx1"/>
                          </a:solidFill>
                          <a:effectLst/>
                          <a:latin typeface="+mn-lt"/>
                          <a:ea typeface="+mn-ea"/>
                          <a:cs typeface="Arial" charset="0"/>
                        </a:rPr>
                        <a:t>stand</a:t>
                      </a:r>
                      <a:r>
                        <a:rPr kumimoji="0" lang="tr-TR" altLang="tr-TR" sz="1600" b="0" i="0" u="none" strike="noStrike" kern="1200" cap="none" normalizeH="0" baseline="0" dirty="0">
                          <a:ln>
                            <a:noFill/>
                          </a:ln>
                          <a:solidFill>
                            <a:schemeClr val="tx1"/>
                          </a:solidFill>
                          <a:effectLst/>
                          <a:latin typeface="+mn-lt"/>
                          <a:ea typeface="+mn-ea"/>
                          <a:cs typeface="Arial" charset="0"/>
                        </a:rPr>
                        <a:t> katılımı (9 m</a:t>
                      </a:r>
                      <a:r>
                        <a:rPr kumimoji="0" lang="en-US" altLang="tr-TR" sz="1600" b="0" i="0" u="none" strike="noStrike" kern="1200" cap="none" normalizeH="0" baseline="0" dirty="0">
                          <a:ln>
                            <a:noFill/>
                          </a:ln>
                          <a:solidFill>
                            <a:schemeClr val="tx1"/>
                          </a:solidFill>
                          <a:effectLst/>
                          <a:latin typeface="+mn-lt"/>
                          <a:ea typeface="+mn-ea"/>
                          <a:cs typeface="Arial" charset="0"/>
                        </a:rPr>
                        <a:t>²</a:t>
                      </a:r>
                      <a:r>
                        <a:rPr kumimoji="0" lang="tr-TR" altLang="tr-TR" sz="1600" b="0" i="0" u="none" strike="noStrike" kern="1200" cap="none" normalizeH="0" baseline="0" dirty="0">
                          <a:ln>
                            <a:noFill/>
                          </a:ln>
                          <a:solidFill>
                            <a:schemeClr val="tx1"/>
                          </a:solidFill>
                          <a:effectLst/>
                          <a:latin typeface="+mn-lt"/>
                          <a:ea typeface="+mn-ea"/>
                          <a:cs typeface="Arial" charset="0"/>
                        </a:rPr>
                        <a:t>’</a:t>
                      </a:r>
                      <a:r>
                        <a:rPr kumimoji="0" lang="tr-TR" altLang="tr-TR" sz="1600" b="0" i="0" u="none" strike="noStrike" kern="1200" cap="none" normalizeH="0" baseline="0" dirty="0" err="1">
                          <a:ln>
                            <a:noFill/>
                          </a:ln>
                          <a:solidFill>
                            <a:schemeClr val="tx1"/>
                          </a:solidFill>
                          <a:effectLst/>
                          <a:latin typeface="+mn-lt"/>
                          <a:ea typeface="+mn-ea"/>
                          <a:cs typeface="Arial" charset="0"/>
                        </a:rPr>
                        <a:t>yi</a:t>
                      </a:r>
                      <a:r>
                        <a:rPr kumimoji="0" lang="tr-TR" altLang="tr-TR" sz="1600" b="0" i="0" u="none" strike="noStrike" kern="1200" cap="none" normalizeH="0" baseline="0" dirty="0">
                          <a:ln>
                            <a:noFill/>
                          </a:ln>
                          <a:solidFill>
                            <a:schemeClr val="tx1"/>
                          </a:solidFill>
                          <a:effectLst/>
                          <a:latin typeface="+mn-lt"/>
                          <a:ea typeface="+mn-ea"/>
                          <a:cs typeface="Arial" charset="0"/>
                        </a:rPr>
                        <a:t> geçmemek üzere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600" b="0" i="0" u="none" strike="noStrike" cap="none" normalizeH="0" baseline="0" dirty="0">
                        <a:ln>
                          <a:noFill/>
                        </a:ln>
                        <a:solidFill>
                          <a:schemeClr val="tx1"/>
                        </a:solidFill>
                        <a:effectLst/>
                        <a:latin typeface="+mn-lt"/>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57038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dirty="0" err="1">
                          <a:ln>
                            <a:noFill/>
                          </a:ln>
                          <a:solidFill>
                            <a:schemeClr val="tx1"/>
                          </a:solidFill>
                          <a:effectLst/>
                          <a:latin typeface="+mn-lt"/>
                          <a:cs typeface="Arial" charset="0"/>
                        </a:rPr>
                        <a:t>Videowall</a:t>
                      </a:r>
                      <a:r>
                        <a:rPr kumimoji="0" lang="tr-TR" altLang="tr-TR" sz="1600" b="0" i="0" u="none" strike="noStrike" cap="none" normalizeH="0" baseline="0" dirty="0">
                          <a:ln>
                            <a:noFill/>
                          </a:ln>
                          <a:solidFill>
                            <a:schemeClr val="tx1"/>
                          </a:solidFill>
                          <a:effectLst/>
                          <a:latin typeface="+mn-lt"/>
                          <a:cs typeface="Arial" charset="0"/>
                        </a:rPr>
                        <a:t> ve multivizyon gösterileri</a:t>
                      </a: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algn="ctr"/>
                      <a:r>
                        <a:rPr lang="tr-TR" sz="1600" kern="1200" dirty="0">
                          <a:solidFill>
                            <a:schemeClr val="tx1"/>
                          </a:solidFill>
                          <a:effectLst/>
                          <a:latin typeface="+mn-lt"/>
                          <a:ea typeface="+mn-ea"/>
                          <a:cs typeface="Arial" charset="0"/>
                        </a:rPr>
                        <a:t>Gösteri/etkinlik/trend alanı</a:t>
                      </a:r>
                      <a:endParaRPr lang="tr-TR" sz="1600" dirty="0">
                        <a:solidFill>
                          <a:schemeClr val="tx1"/>
                        </a:solidFill>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600" b="0" i="0" u="none" strike="noStrike" cap="none" normalizeH="0" baseline="0" dirty="0">
                        <a:ln>
                          <a:noFill/>
                        </a:ln>
                        <a:solidFill>
                          <a:schemeClr val="tx1"/>
                        </a:solidFill>
                        <a:effectLst/>
                        <a:latin typeface="+mn-lt"/>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72501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kern="1200" cap="none" normalizeH="0" baseline="0" dirty="0">
                          <a:ln>
                            <a:noFill/>
                          </a:ln>
                          <a:solidFill>
                            <a:schemeClr val="tx1"/>
                          </a:solidFill>
                          <a:effectLst/>
                          <a:latin typeface="+mn-lt"/>
                          <a:ea typeface="+mn-ea"/>
                          <a:cs typeface="Arial" charset="0"/>
                        </a:rPr>
                        <a:t>İnternet, mobil ve benzeri dijital ortamları da içeren yazılı ve görsel iletişim veya ﻿reklam kampanyalarının yayımlanmasına dair hizmetler</a:t>
                      </a:r>
                      <a:endParaRPr kumimoji="0" lang="tr-TR" altLang="tr-TR" sz="1600" b="0" i="0" u="none" strike="noStrike" cap="none" normalizeH="0" baseline="0" dirty="0">
                        <a:ln>
                          <a:noFill/>
                        </a:ln>
                        <a:solidFill>
                          <a:schemeClr val="tx1"/>
                        </a:solidFill>
                        <a:effectLst/>
                        <a:latin typeface="+mn-lt"/>
                        <a:cs typeface="Arial" charset="0"/>
                      </a:endParaRPr>
                    </a:p>
                  </a:txBody>
                  <a:tcPr marL="91449" marR="91449" marT="45711" marB="45711" anchor="ctr" horzOverflow="overflow">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a:noFill/>
                    </a:lnB>
                    <a:lnTlToBr>
                      <a:noFill/>
                    </a:lnTlToBr>
                    <a:lnBlToTr>
                      <a:noFill/>
                    </a:lnBlToTr>
                    <a:solidFill>
                      <a:schemeClr val="accent6">
                        <a:lumMod val="20000"/>
                        <a:lumOff val="8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600" b="0" i="0" u="none" strike="noStrike" cap="none" normalizeH="0" baseline="0" dirty="0">
                        <a:ln>
                          <a:noFill/>
                        </a:ln>
                        <a:solidFill>
                          <a:schemeClr val="tx1"/>
                        </a:solidFill>
                        <a:effectLst/>
                        <a:latin typeface="+mn-lt"/>
                        <a:cs typeface="Arial" charset="0"/>
                      </a:endParaRPr>
                    </a:p>
                  </a:txBody>
                  <a:tcPr marL="91449" marR="91449" marT="45711" marB="45711" anchor="ctr" horzOverflow="overflow">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a:noFill/>
                    </a:lnB>
                    <a:lnTlToBr>
                      <a:noFill/>
                    </a:lnTlToBr>
                    <a:lnBlToTr>
                      <a:noFill/>
                    </a:lnBlTo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17" name="Sağ Köşeli Ayraç 16">
            <a:extLst>
              <a:ext uri="{FF2B5EF4-FFF2-40B4-BE49-F238E27FC236}">
                <a16:creationId xmlns:a16="http://schemas.microsoft.com/office/drawing/2014/main" id="{09F20C64-CA23-484D-B3B4-D3B2217764A7}"/>
              </a:ext>
            </a:extLst>
          </p:cNvPr>
          <p:cNvSpPr/>
          <p:nvPr/>
        </p:nvSpPr>
        <p:spPr>
          <a:xfrm rot="5400000" flipH="1">
            <a:off x="6064570" y="-1479249"/>
            <a:ext cx="220399" cy="6226141"/>
          </a:xfrm>
          <a:prstGeom prst="rightBracket">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8" name="Dikdörtgen 17">
            <a:extLst>
              <a:ext uri="{FF2B5EF4-FFF2-40B4-BE49-F238E27FC236}">
                <a16:creationId xmlns:a16="http://schemas.microsoft.com/office/drawing/2014/main" id="{682EDBCC-6E36-4102-A70C-150B0841A4CB}"/>
              </a:ext>
            </a:extLst>
          </p:cNvPr>
          <p:cNvSpPr/>
          <p:nvPr/>
        </p:nvSpPr>
        <p:spPr>
          <a:xfrm>
            <a:off x="760281" y="1754839"/>
            <a:ext cx="4576529" cy="338554"/>
          </a:xfrm>
          <a:prstGeom prst="rect">
            <a:avLst/>
          </a:prstGeom>
          <a:solidFill>
            <a:srgbClr val="92D05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Yurt Dışında Gerçekleştirilecek Tanıtım Etkinlikleri</a:t>
            </a:r>
          </a:p>
        </p:txBody>
      </p:sp>
      <p:sp>
        <p:nvSpPr>
          <p:cNvPr id="19" name="Dikdörtgen 18">
            <a:extLst>
              <a:ext uri="{FF2B5EF4-FFF2-40B4-BE49-F238E27FC236}">
                <a16:creationId xmlns:a16="http://schemas.microsoft.com/office/drawing/2014/main" id="{1162FB17-22F5-4230-8DDC-C1BDA4E1C814}"/>
              </a:ext>
            </a:extLst>
          </p:cNvPr>
          <p:cNvSpPr/>
          <p:nvPr/>
        </p:nvSpPr>
        <p:spPr>
          <a:xfrm>
            <a:off x="7011949" y="1754839"/>
            <a:ext cx="4551782" cy="338554"/>
          </a:xfrm>
          <a:prstGeom prst="rect">
            <a:avLst/>
          </a:prstGeom>
          <a:solidFill>
            <a:srgbClr val="FF7C8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Yurt İçinde Gerçekleştirilecek Tanıtım Etkinlikleri</a:t>
            </a:r>
          </a:p>
        </p:txBody>
      </p:sp>
      <p:cxnSp>
        <p:nvCxnSpPr>
          <p:cNvPr id="20" name="Düz Bağlayıcı 19">
            <a:extLst>
              <a:ext uri="{FF2B5EF4-FFF2-40B4-BE49-F238E27FC236}">
                <a16:creationId xmlns:a16="http://schemas.microsoft.com/office/drawing/2014/main" id="{7574FD18-78F3-4FD1-9653-985B791D168B}"/>
              </a:ext>
            </a:extLst>
          </p:cNvPr>
          <p:cNvCxnSpPr>
            <a:cxnSpLocks/>
            <a:stCxn id="17" idx="2"/>
            <a:endCxn id="17" idx="2"/>
          </p:cNvCxnSpPr>
          <p:nvPr/>
        </p:nvCxnSpPr>
        <p:spPr>
          <a:xfrm>
            <a:off x="6174769" y="1523622"/>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2" name="Tablo 21">
            <a:extLst>
              <a:ext uri="{FF2B5EF4-FFF2-40B4-BE49-F238E27FC236}">
                <a16:creationId xmlns:a16="http://schemas.microsoft.com/office/drawing/2014/main" id="{795016FB-C766-4A2D-B954-5F3869A3FF63}"/>
              </a:ext>
            </a:extLst>
          </p:cNvPr>
          <p:cNvGraphicFramePr>
            <a:graphicFrameLocks noGrp="1"/>
          </p:cNvGraphicFramePr>
          <p:nvPr>
            <p:extLst>
              <p:ext uri="{D42A27DB-BD31-4B8C-83A1-F6EECF244321}">
                <p14:modId xmlns:p14="http://schemas.microsoft.com/office/powerpoint/2010/main" val="2211242753"/>
              </p:ext>
            </p:extLst>
          </p:nvPr>
        </p:nvGraphicFramePr>
        <p:xfrm>
          <a:off x="7039900" y="2274740"/>
          <a:ext cx="4561726" cy="1066800"/>
        </p:xfrm>
        <a:graphic>
          <a:graphicData uri="http://schemas.openxmlformats.org/drawingml/2006/table">
            <a:tbl>
              <a:tblPr>
                <a:effectLst>
                  <a:outerShdw blurRad="50800" dist="38100" dir="13500000" algn="br" rotWithShape="0">
                    <a:prstClr val="black">
                      <a:alpha val="40000"/>
                    </a:prstClr>
                  </a:outerShdw>
                </a:effectLst>
                <a:tableStyleId>{5C22544A-7EE6-4342-B048-85BDC9FD1C3A}</a:tableStyleId>
              </a:tblPr>
              <a:tblGrid>
                <a:gridCol w="4561726">
                  <a:extLst>
                    <a:ext uri="{9D8B030D-6E8A-4147-A177-3AD203B41FA5}">
                      <a16:colId xmlns:a16="http://schemas.microsoft.com/office/drawing/2014/main" val="1748643500"/>
                    </a:ext>
                  </a:extLst>
                </a:gridCol>
              </a:tblGrid>
              <a:tr h="1055670">
                <a:tc>
                  <a:txBody>
                    <a:bodyPr/>
                    <a:lstStyle/>
                    <a:p>
                      <a:pPr algn="just"/>
                      <a:r>
                        <a:rPr lang="tr-TR" sz="1600" kern="1200" dirty="0">
                          <a:solidFill>
                            <a:schemeClr val="dk1"/>
                          </a:solidFill>
                          <a:effectLst/>
                          <a:latin typeface="+mn-lt"/>
                          <a:ea typeface="+mn-ea"/>
                          <a:cs typeface="+mn-cs"/>
                        </a:rPr>
                        <a:t>Yurt içinde fuar öncesinde ve fuar esnasında gerçekleştirecekleri gösteri/etkinlik/trend alanına yönelik harcamaları (Toplam harcamaların %25’ini geçemez.)</a:t>
                      </a:r>
                      <a:endParaRPr lang="tr-TR" sz="1600" dirty="0"/>
                    </a:p>
                  </a:txBody>
                  <a:tcPr>
                    <a:solidFill>
                      <a:srgbClr val="F7EDED"/>
                    </a:solidFill>
                  </a:tcPr>
                </a:tc>
                <a:extLst>
                  <a:ext uri="{0D108BD9-81ED-4DB2-BD59-A6C34878D82A}">
                    <a16:rowId xmlns:a16="http://schemas.microsoft.com/office/drawing/2014/main" val="3801503286"/>
                  </a:ext>
                </a:extLst>
              </a:tr>
            </a:tbl>
          </a:graphicData>
        </a:graphic>
      </p:graphicFrame>
      <p:sp>
        <p:nvSpPr>
          <p:cNvPr id="23" name="Dikdörtgen 22">
            <a:extLst>
              <a:ext uri="{FF2B5EF4-FFF2-40B4-BE49-F238E27FC236}">
                <a16:creationId xmlns:a16="http://schemas.microsoft.com/office/drawing/2014/main" id="{8A40942F-A348-45B6-880F-3062059ACE64}"/>
              </a:ext>
            </a:extLst>
          </p:cNvPr>
          <p:cNvSpPr/>
          <p:nvPr/>
        </p:nvSpPr>
        <p:spPr>
          <a:xfrm>
            <a:off x="6655981" y="3806456"/>
            <a:ext cx="5211553" cy="1985159"/>
          </a:xfrm>
          <a:prstGeom prst="rect">
            <a:avLst/>
          </a:prstGeom>
        </p:spPr>
        <p:txBody>
          <a:bodyPr wrap="square">
            <a:spAutoFit/>
          </a:bodyPr>
          <a:lstStyle/>
          <a:p>
            <a:pPr algn="just"/>
            <a:r>
              <a:rPr lang="tr-TR" sz="1600" i="1" dirty="0">
                <a:ea typeface="Times New Roman" panose="02020603050405020304" pitchFamily="18" charset="0"/>
              </a:rPr>
              <a:t>Tanıtım harcamalarının ağırlıklı olarak yurt dışında yapılması zorunludur.</a:t>
            </a:r>
          </a:p>
          <a:p>
            <a:pPr algn="just"/>
            <a:endParaRPr lang="tr-TR" sz="900" i="1" dirty="0">
              <a:ea typeface="Times New Roman" panose="02020603050405020304" pitchFamily="18" charset="0"/>
            </a:endParaRPr>
          </a:p>
          <a:p>
            <a:pPr algn="just"/>
            <a:r>
              <a:rPr lang="tr-TR" sz="1600" i="1" dirty="0">
                <a:ea typeface="Times New Roman" panose="02020603050405020304" pitchFamily="18" charset="0"/>
                <a:cs typeface="Calibri" panose="020F0502020204030204" pitchFamily="34" charset="0"/>
              </a:rPr>
              <a:t>Yurt dışında gerçekleştirilmesi planlanan tanıtım faaliyetleri ile ilgili olarak faaliyetin yapılacağı ülkedeki Ticaret Müşavirliği/Ticaret Ataşeliği/Bakanlık Temsilcisinin görüşü alınmaktadır.</a:t>
            </a:r>
            <a:endParaRPr lang="tr-TR" sz="1600" i="1" dirty="0">
              <a:cs typeface="Calibri" panose="020F0502020204030204" pitchFamily="34" charset="0"/>
            </a:endParaRPr>
          </a:p>
          <a:p>
            <a:pPr algn="ctr"/>
            <a:endParaRPr lang="tr-TR" dirty="0"/>
          </a:p>
        </p:txBody>
      </p:sp>
    </p:spTree>
    <p:extLst>
      <p:ext uri="{BB962C8B-B14F-4D97-AF65-F5344CB8AC3E}">
        <p14:creationId xmlns:p14="http://schemas.microsoft.com/office/powerpoint/2010/main" val="133253020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44891"/>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graphicFrame>
        <p:nvGraphicFramePr>
          <p:cNvPr id="10" name="Tablo 9"/>
          <p:cNvGraphicFramePr>
            <a:graphicFrameLocks noGrp="1"/>
          </p:cNvGraphicFramePr>
          <p:nvPr>
            <p:extLst>
              <p:ext uri="{D42A27DB-BD31-4B8C-83A1-F6EECF244321}">
                <p14:modId xmlns:p14="http://schemas.microsoft.com/office/powerpoint/2010/main" val="2505329674"/>
              </p:ext>
            </p:extLst>
          </p:nvPr>
        </p:nvGraphicFramePr>
        <p:xfrm>
          <a:off x="5591190" y="1115726"/>
          <a:ext cx="6035295" cy="5546370"/>
        </p:xfrm>
        <a:graphic>
          <a:graphicData uri="http://schemas.openxmlformats.org/drawingml/2006/table">
            <a:tbl>
              <a:tblPr/>
              <a:tblGrid>
                <a:gridCol w="1408609">
                  <a:extLst>
                    <a:ext uri="{9D8B030D-6E8A-4147-A177-3AD203B41FA5}">
                      <a16:colId xmlns:a16="http://schemas.microsoft.com/office/drawing/2014/main" val="20000"/>
                    </a:ext>
                  </a:extLst>
                </a:gridCol>
                <a:gridCol w="1503156">
                  <a:extLst>
                    <a:ext uri="{9D8B030D-6E8A-4147-A177-3AD203B41FA5}">
                      <a16:colId xmlns:a16="http://schemas.microsoft.com/office/drawing/2014/main" val="20001"/>
                    </a:ext>
                  </a:extLst>
                </a:gridCol>
                <a:gridCol w="1075842">
                  <a:extLst>
                    <a:ext uri="{9D8B030D-6E8A-4147-A177-3AD203B41FA5}">
                      <a16:colId xmlns:a16="http://schemas.microsoft.com/office/drawing/2014/main" val="20002"/>
                    </a:ext>
                  </a:extLst>
                </a:gridCol>
                <a:gridCol w="911173">
                  <a:extLst>
                    <a:ext uri="{9D8B030D-6E8A-4147-A177-3AD203B41FA5}">
                      <a16:colId xmlns:a16="http://schemas.microsoft.com/office/drawing/2014/main" val="20003"/>
                    </a:ext>
                  </a:extLst>
                </a:gridCol>
                <a:gridCol w="1136515">
                  <a:extLst>
                    <a:ext uri="{9D8B030D-6E8A-4147-A177-3AD203B41FA5}">
                      <a16:colId xmlns:a16="http://schemas.microsoft.com/office/drawing/2014/main" val="20004"/>
                    </a:ext>
                  </a:extLst>
                </a:gridCol>
              </a:tblGrid>
              <a:tr h="591289">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1" i="0" u="none" strike="noStrike" dirty="0">
                          <a:solidFill>
                            <a:srgbClr val="002060"/>
                          </a:solidFill>
                          <a:effectLst/>
                          <a:latin typeface="Calibri" panose="020F0502020204030204" pitchFamily="34" charset="0"/>
                        </a:rPr>
                        <a:t>DESTEK KAPSAMI</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F0">
                        <a:alpha val="5000"/>
                      </a:srgbClr>
                    </a:solid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1" i="0" u="none" strike="noStrike" dirty="0">
                          <a:solidFill>
                            <a:srgbClr val="002060"/>
                          </a:solidFill>
                          <a:effectLst/>
                          <a:latin typeface="Calibri" panose="020F0502020204030204" pitchFamily="34" charset="0"/>
                        </a:rPr>
                        <a:t>DESTEK ORANI (%)</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F0">
                        <a:alpha val="5000"/>
                      </a:srgbClr>
                    </a:solidFill>
                  </a:tcPr>
                </a:tc>
                <a:tc grid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1" i="0" u="none" strike="noStrike" dirty="0">
                          <a:solidFill>
                            <a:srgbClr val="002060"/>
                          </a:solidFill>
                          <a:effectLst/>
                          <a:latin typeface="Calibri" panose="020F0502020204030204" pitchFamily="34" charset="0"/>
                        </a:rPr>
                        <a:t>DESTEK LİMİTİ </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F0">
                        <a:alpha val="5000"/>
                      </a:srgbClr>
                    </a:solidFill>
                  </a:tcPr>
                </a:tc>
                <a:tc hMerge="1">
                  <a:txBody>
                    <a:bodyPr/>
                    <a:lstStyle/>
                    <a:p>
                      <a:endParaRPr lang="tr-TR"/>
                    </a:p>
                  </a:txBody>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1" i="0" u="none" strike="noStrike" dirty="0">
                          <a:solidFill>
                            <a:srgbClr val="002060"/>
                          </a:solidFill>
                          <a:effectLst/>
                          <a:latin typeface="Calibri" panose="020F0502020204030204" pitchFamily="34" charset="0"/>
                        </a:rPr>
                        <a:t>FAYDALANICI</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00B0F0">
                        <a:alpha val="5000"/>
                      </a:srgbClr>
                    </a:solidFill>
                  </a:tcPr>
                </a:tc>
                <a:extLst>
                  <a:ext uri="{0D108BD9-81ED-4DB2-BD59-A6C34878D82A}">
                    <a16:rowId xmlns:a16="http://schemas.microsoft.com/office/drawing/2014/main" val="10000"/>
                  </a:ext>
                </a:extLst>
              </a:tr>
              <a:tr h="645482">
                <a:tc rowSpan="3">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Yurt Dışı Fuar Katılımı Kapsamında Yer Kirası, </a:t>
                      </a:r>
                      <a:r>
                        <a:rPr lang="tr-TR" sz="1200" b="0" i="0" u="none" strike="noStrike" dirty="0" err="1">
                          <a:solidFill>
                            <a:srgbClr val="080808"/>
                          </a:solidFill>
                          <a:effectLst/>
                          <a:latin typeface="Calibri" panose="020F0502020204030204" pitchFamily="34" charset="0"/>
                        </a:rPr>
                        <a:t>Stand</a:t>
                      </a:r>
                      <a:r>
                        <a:rPr lang="tr-TR" sz="1200" b="0" i="0" u="none" strike="noStrike" dirty="0">
                          <a:solidFill>
                            <a:srgbClr val="080808"/>
                          </a:solidFill>
                          <a:effectLst/>
                          <a:latin typeface="Calibri" panose="020F0502020204030204" pitchFamily="34" charset="0"/>
                        </a:rPr>
                        <a:t>, Nakliye, Ulaşım  Giderleri</a:t>
                      </a:r>
                    </a:p>
                  </a:txBody>
                  <a:tcPr marL="81213"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a:r>
                        <a:rPr lang="tr-TR" sz="1200" kern="1200" dirty="0">
                          <a:solidFill>
                            <a:schemeClr val="tx1"/>
                          </a:solidFill>
                          <a:effectLst/>
                          <a:latin typeface="Calibri"/>
                          <a:ea typeface="+mn-ea"/>
                          <a:cs typeface="+mn-cs"/>
                        </a:rPr>
                        <a:t>Metrekare başına belirlenen tutarın;</a:t>
                      </a:r>
                    </a:p>
                    <a:p>
                      <a:pPr lvl="0" algn="ctr"/>
                      <a:r>
                        <a:rPr lang="tr-TR" sz="1200" kern="1200" dirty="0">
                          <a:solidFill>
                            <a:schemeClr val="tx1"/>
                          </a:solidFill>
                          <a:effectLst/>
                          <a:latin typeface="Calibri"/>
                          <a:ea typeface="+mn-ea"/>
                          <a:cs typeface="+mn-cs"/>
                        </a:rPr>
                        <a:t> Hedef Ülkeler için </a:t>
                      </a:r>
                      <a:r>
                        <a:rPr lang="tr-TR" sz="1200" b="1" kern="1200" dirty="0">
                          <a:solidFill>
                            <a:schemeClr val="tx1"/>
                          </a:solidFill>
                          <a:effectLst/>
                          <a:latin typeface="Calibri"/>
                          <a:ea typeface="+mn-ea"/>
                          <a:cs typeface="+mn-cs"/>
                        </a:rPr>
                        <a:t>%70’i </a:t>
                      </a:r>
                      <a:endParaRPr lang="tr-TR" sz="1200" kern="1200" dirty="0">
                        <a:solidFill>
                          <a:schemeClr val="tx1"/>
                        </a:solidFill>
                        <a:effectLst/>
                        <a:latin typeface="Calibri"/>
                        <a:ea typeface="+mn-ea"/>
                        <a:cs typeface="+mn-cs"/>
                      </a:endParaRPr>
                    </a:p>
                    <a:p>
                      <a:pPr lvl="0" algn="ctr"/>
                      <a:r>
                        <a:rPr lang="tr-TR" sz="1200" kern="1200" dirty="0">
                          <a:solidFill>
                            <a:schemeClr val="tx1"/>
                          </a:solidFill>
                          <a:effectLst/>
                          <a:latin typeface="Calibri"/>
                          <a:ea typeface="+mn-ea"/>
                          <a:cs typeface="+mn-cs"/>
                        </a:rPr>
                        <a:t>Hedef Ülkelerde Düzenlenen Fuarlara Katılan Hedef Sektörde İştigal Eden Katılımcılar için </a:t>
                      </a:r>
                      <a:r>
                        <a:rPr lang="tr-TR" sz="1200" b="1" kern="1200" dirty="0">
                          <a:solidFill>
                            <a:schemeClr val="tx1"/>
                          </a:solidFill>
                          <a:effectLst/>
                          <a:latin typeface="Calibri"/>
                          <a:ea typeface="+mn-ea"/>
                          <a:cs typeface="+mn-cs"/>
                        </a:rPr>
                        <a:t>%75’i</a:t>
                      </a:r>
                      <a:endParaRPr lang="tr-TR" sz="1200" kern="1200" dirty="0">
                        <a:solidFill>
                          <a:schemeClr val="tx1"/>
                        </a:solidFill>
                        <a:effectLst/>
                        <a:latin typeface="Calibri"/>
                        <a:ea typeface="+mn-ea"/>
                        <a:cs typeface="+mn-cs"/>
                      </a:endParaRPr>
                    </a:p>
                    <a:p>
                      <a:pPr algn="ctr"/>
                      <a:r>
                        <a:rPr lang="tr-TR" sz="1200" kern="1200" dirty="0">
                          <a:solidFill>
                            <a:schemeClr val="tx1"/>
                          </a:solidFill>
                          <a:effectLst/>
                          <a:latin typeface="Calibri"/>
                          <a:ea typeface="+mn-ea"/>
                          <a:cs typeface="+mn-cs"/>
                        </a:rPr>
                        <a:t>Diğer Ülkeler için </a:t>
                      </a:r>
                      <a:r>
                        <a:rPr lang="tr-TR" sz="1200" b="1" kern="1200" dirty="0">
                          <a:solidFill>
                            <a:schemeClr val="tx1"/>
                          </a:solidFill>
                          <a:effectLst/>
                          <a:latin typeface="Calibri"/>
                          <a:ea typeface="+mn-ea"/>
                          <a:cs typeface="+mn-cs"/>
                        </a:rPr>
                        <a:t>%50’si </a:t>
                      </a:r>
                      <a:endParaRPr lang="tr-TR" sz="1200" b="0" i="0" u="none" strike="noStrike" dirty="0">
                        <a:solidFill>
                          <a:srgbClr val="080808"/>
                        </a:solidFill>
                        <a:effectLst/>
                        <a:latin typeface="Calibri" panose="020F0502020204030204" pitchFamily="34" charset="0"/>
                      </a:endParaRPr>
                    </a:p>
                  </a:txBody>
                  <a:tcPr marL="81213"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Genel Ticaret Fuarları (Milli Katılım) </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tr-TR" sz="1200" dirty="0">
                          <a:effectLst/>
                          <a:latin typeface="Calibri" panose="020F0502020204030204" pitchFamily="34" charset="0"/>
                          <a:ea typeface="Calibri" panose="020F0502020204030204" pitchFamily="34" charset="0"/>
                          <a:cs typeface="Times New Roman" panose="02020603050405020304" pitchFamily="18" charset="0"/>
                        </a:rPr>
                        <a:t>150.000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890" marR="8890" marT="889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Şirketler, Üretici/İmalatçı Organizasyonları, İhracatçı Birlikleri</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96441">
                <a:tc vMerge="1">
                  <a:txBody>
                    <a:bodyPr/>
                    <a:lstStyle/>
                    <a:p>
                      <a:endParaRPr lang="tr-TR"/>
                    </a:p>
                  </a:txBody>
                  <a:tcPr/>
                </a:tc>
                <a:tc vMerge="1">
                  <a:txBody>
                    <a:bodyPr/>
                    <a:lstStyle/>
                    <a:p>
                      <a:endParaRPr lang="tr-TR"/>
                    </a:p>
                  </a:txBody>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err="1">
                          <a:solidFill>
                            <a:srgbClr val="080808"/>
                          </a:solidFill>
                          <a:effectLst/>
                          <a:latin typeface="Calibri" panose="020F0502020204030204" pitchFamily="34" charset="0"/>
                        </a:rPr>
                        <a:t>Sektörel</a:t>
                      </a:r>
                      <a:r>
                        <a:rPr lang="tr-TR" sz="1200" b="0" i="0" u="none" strike="noStrike" dirty="0">
                          <a:solidFill>
                            <a:srgbClr val="080808"/>
                          </a:solidFill>
                          <a:effectLst/>
                          <a:latin typeface="Calibri" panose="020F0502020204030204" pitchFamily="34" charset="0"/>
                        </a:rPr>
                        <a:t> Fuarlar</a:t>
                      </a:r>
                    </a:p>
                    <a:p>
                      <a:pPr algn="ctr" rtl="0" fontAlgn="ctr"/>
                      <a:r>
                        <a:rPr lang="tr-TR" sz="1200" b="0" i="0" u="none" strike="noStrike" dirty="0">
                          <a:solidFill>
                            <a:srgbClr val="080808"/>
                          </a:solidFill>
                          <a:effectLst/>
                          <a:latin typeface="Calibri" panose="020F0502020204030204" pitchFamily="34" charset="0"/>
                        </a:rPr>
                        <a:t> (Milli</a:t>
                      </a:r>
                      <a:r>
                        <a:rPr lang="tr-TR" sz="1200" b="0" i="0" u="none" strike="noStrike" baseline="0" dirty="0">
                          <a:solidFill>
                            <a:srgbClr val="080808"/>
                          </a:solidFill>
                          <a:effectLst/>
                          <a:latin typeface="Calibri" panose="020F0502020204030204" pitchFamily="34" charset="0"/>
                        </a:rPr>
                        <a:t> / Bireysel Katılım)</a:t>
                      </a:r>
                      <a:endParaRPr lang="tr-TR" sz="1200" b="0" i="0" u="none" strike="noStrike" dirty="0">
                        <a:solidFill>
                          <a:srgbClr val="080808"/>
                        </a:solidFill>
                        <a:effectLst/>
                        <a:latin typeface="Calibri" panose="020F0502020204030204" pitchFamily="34" charset="0"/>
                      </a:endParaRP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tr-TR" sz="1200" dirty="0">
                          <a:effectLst/>
                          <a:latin typeface="Calibri" panose="020F0502020204030204" pitchFamily="34" charset="0"/>
                          <a:ea typeface="Calibri" panose="020F0502020204030204" pitchFamily="34" charset="0"/>
                          <a:cs typeface="Times New Roman" panose="02020603050405020304" pitchFamily="18" charset="0"/>
                        </a:rPr>
                        <a:t>250.000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tr-TR"/>
                    </a:p>
                  </a:txBody>
                  <a:tcPr/>
                </a:tc>
                <a:extLst>
                  <a:ext uri="{0D108BD9-81ED-4DB2-BD59-A6C34878D82A}">
                    <a16:rowId xmlns:a16="http://schemas.microsoft.com/office/drawing/2014/main" val="10002"/>
                  </a:ext>
                </a:extLst>
              </a:tr>
              <a:tr h="1022056">
                <a:tc vMerge="1">
                  <a:txBody>
                    <a:bodyPr/>
                    <a:lstStyle/>
                    <a:p>
                      <a:endParaRPr lang="tr-TR"/>
                    </a:p>
                  </a:txBody>
                  <a:tcPr/>
                </a:tc>
                <a:tc vMerge="1">
                  <a:txBody>
                    <a:bodyPr/>
                    <a:lstStyle/>
                    <a:p>
                      <a:endParaRPr lang="tr-TR"/>
                    </a:p>
                  </a:txBody>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Prestijli Fuarlar</a:t>
                      </a:r>
                    </a:p>
                    <a:p>
                      <a:pPr algn="ctr" rtl="0" fontAlgn="ctr"/>
                      <a:r>
                        <a:rPr lang="tr-TR" sz="1200" b="0" i="0" u="none" strike="noStrike" dirty="0">
                          <a:solidFill>
                            <a:srgbClr val="080808"/>
                          </a:solidFill>
                          <a:effectLst/>
                          <a:latin typeface="Calibri" panose="020F0502020204030204" pitchFamily="34" charset="0"/>
                        </a:rPr>
                        <a:t> (Milli / Bireysel Katılım)</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tr-TR" sz="1200" dirty="0">
                          <a:effectLst/>
                          <a:latin typeface="Calibri" panose="020F0502020204030204" pitchFamily="34" charset="0"/>
                          <a:ea typeface="Calibri" panose="020F0502020204030204" pitchFamily="34" charset="0"/>
                          <a:cs typeface="Times New Roman" panose="02020603050405020304" pitchFamily="18" charset="0"/>
                        </a:rPr>
                        <a:t>750.000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tr-TR"/>
                    </a:p>
                  </a:txBody>
                  <a:tcPr/>
                </a:tc>
                <a:extLst>
                  <a:ext uri="{0D108BD9-81ED-4DB2-BD59-A6C34878D82A}">
                    <a16:rowId xmlns:a16="http://schemas.microsoft.com/office/drawing/2014/main" val="10003"/>
                  </a:ext>
                </a:extLst>
              </a:tr>
              <a:tr h="1145551">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marL="0" algn="ctr" defTabSz="914400" rtl="0" eaLnBrk="1" fontAlgn="ctr" latinLnBrk="0" hangingPunct="1"/>
                      <a:r>
                        <a:rPr lang="tr-TR" sz="1200" b="0" i="0" u="none" strike="noStrike" dirty="0">
                          <a:solidFill>
                            <a:srgbClr val="080808"/>
                          </a:solidFill>
                          <a:effectLst/>
                          <a:latin typeface="Calibri" panose="020F0502020204030204" pitchFamily="34" charset="0"/>
                        </a:rPr>
                        <a:t>Türk </a:t>
                      </a:r>
                      <a:r>
                        <a:rPr lang="tr-TR" sz="1200" b="0" i="0" u="none" strike="noStrike" kern="1200" dirty="0">
                          <a:solidFill>
                            <a:srgbClr val="080808"/>
                          </a:solidFill>
                          <a:effectLst/>
                          <a:latin typeface="Calibri" panose="020F0502020204030204" pitchFamily="34" charset="0"/>
                          <a:ea typeface="+mn-ea"/>
                          <a:cs typeface="+mn-cs"/>
                        </a:rPr>
                        <a:t>ihraç ürünlerinin, sektör/sektörlerin ve/veya katılımcıların ve/veya yurt dışı fuar organizasyonunun tanıtımı amacıyla yapılan faaliyetler</a:t>
                      </a:r>
                    </a:p>
                  </a:txBody>
                  <a:tcPr marL="81213"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1" i="0" u="none" strike="noStrike" dirty="0">
                          <a:solidFill>
                            <a:srgbClr val="080808"/>
                          </a:solidFill>
                          <a:effectLst/>
                          <a:latin typeface="Calibri" panose="020F0502020204030204" pitchFamily="34" charset="0"/>
                        </a:rPr>
                        <a:t>75%</a:t>
                      </a:r>
                    </a:p>
                  </a:txBody>
                  <a:tcPr marL="81213"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Bakanlığın Belirlediği Fuarlar</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tr-TR" sz="1200" dirty="0">
                          <a:effectLst/>
                          <a:latin typeface="Calibri" panose="020F0502020204030204" pitchFamily="34" charset="0"/>
                          <a:ea typeface="Calibri" panose="020F0502020204030204" pitchFamily="34" charset="0"/>
                          <a:cs typeface="Times New Roman" panose="02020603050405020304" pitchFamily="18" charset="0"/>
                        </a:rPr>
                        <a:t>2.000.000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342900" rtl="0" eaLnBrk="1" latinLnBrk="0" hangingPunct="1">
                        <a:defRPr sz="1350" kern="1200">
                          <a:solidFill>
                            <a:schemeClr val="tx1"/>
                          </a:solidFill>
                          <a:latin typeface="Calibri"/>
                        </a:defRPr>
                      </a:lvl1pPr>
                      <a:lvl2pPr marL="342900" algn="l" defTabSz="342900" rtl="0" eaLnBrk="1" latinLnBrk="0" hangingPunct="1">
                        <a:defRPr sz="1350" kern="1200">
                          <a:solidFill>
                            <a:schemeClr val="tx1"/>
                          </a:solidFill>
                          <a:latin typeface="Calibri"/>
                        </a:defRPr>
                      </a:lvl2pPr>
                      <a:lvl3pPr marL="685800" algn="l" defTabSz="342900" rtl="0" eaLnBrk="1" latinLnBrk="0" hangingPunct="1">
                        <a:defRPr sz="1350" kern="1200">
                          <a:solidFill>
                            <a:schemeClr val="tx1"/>
                          </a:solidFill>
                          <a:latin typeface="Calibri"/>
                        </a:defRPr>
                      </a:lvl3pPr>
                      <a:lvl4pPr marL="1028700" algn="l" defTabSz="342900" rtl="0" eaLnBrk="1" latinLnBrk="0" hangingPunct="1">
                        <a:defRPr sz="1350" kern="1200">
                          <a:solidFill>
                            <a:schemeClr val="tx1"/>
                          </a:solidFill>
                          <a:latin typeface="Calibri"/>
                        </a:defRPr>
                      </a:lvl4pPr>
                      <a:lvl5pPr marL="1371600" algn="l" defTabSz="342900" rtl="0" eaLnBrk="1" latinLnBrk="0" hangingPunct="1">
                        <a:defRPr sz="1350" kern="1200">
                          <a:solidFill>
                            <a:schemeClr val="tx1"/>
                          </a:solidFill>
                          <a:latin typeface="Calibri"/>
                        </a:defRPr>
                      </a:lvl5pPr>
                      <a:lvl6pPr marL="1714500" algn="l" defTabSz="342900" rtl="0" eaLnBrk="1" latinLnBrk="0" hangingPunct="1">
                        <a:defRPr sz="1350" kern="1200">
                          <a:solidFill>
                            <a:schemeClr val="tx1"/>
                          </a:solidFill>
                          <a:latin typeface="Calibri"/>
                        </a:defRPr>
                      </a:lvl6pPr>
                      <a:lvl7pPr marL="2057400" algn="l" defTabSz="342900" rtl="0" eaLnBrk="1" latinLnBrk="0" hangingPunct="1">
                        <a:defRPr sz="1350" kern="1200">
                          <a:solidFill>
                            <a:schemeClr val="tx1"/>
                          </a:solidFill>
                          <a:latin typeface="Calibri"/>
                        </a:defRPr>
                      </a:lvl7pPr>
                      <a:lvl8pPr marL="2400300" algn="l" defTabSz="342900" rtl="0" eaLnBrk="1" latinLnBrk="0" hangingPunct="1">
                        <a:defRPr sz="1350" kern="1200">
                          <a:solidFill>
                            <a:schemeClr val="tx1"/>
                          </a:solidFill>
                          <a:latin typeface="Calibri"/>
                        </a:defRPr>
                      </a:lvl8pPr>
                      <a:lvl9pPr marL="2743200" algn="l" defTabSz="342900" rtl="0" eaLnBrk="1" latinLnBrk="0" hangingPunct="1">
                        <a:defRPr sz="1350" kern="1200">
                          <a:solidFill>
                            <a:schemeClr val="tx1"/>
                          </a:solidFill>
                          <a:latin typeface="Calibri"/>
                        </a:defRPr>
                      </a:lvl9pPr>
                    </a:lstStyle>
                    <a:p>
                      <a:pPr algn="ctr" rtl="0" fontAlgn="ctr"/>
                      <a:r>
                        <a:rPr lang="tr-TR" sz="1200" b="0" i="0" u="none" strike="noStrike" dirty="0">
                          <a:solidFill>
                            <a:srgbClr val="080808"/>
                          </a:solidFill>
                          <a:effectLst/>
                          <a:latin typeface="Calibri" panose="020F0502020204030204" pitchFamily="34" charset="0"/>
                        </a:rPr>
                        <a:t>Yetkilendirilmiş Yurt Dışı Fuar Organizatörleri</a:t>
                      </a:r>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145551">
                <a:tc vMerge="1">
                  <a:txBody>
                    <a:bodyPr/>
                    <a:lstStyle/>
                    <a:p>
                      <a:endParaRPr lang="tr-TR"/>
                    </a:p>
                  </a:txBody>
                  <a:tcPr>
                    <a:lnT w="12700" cap="flat" cmpd="sng" algn="ctr">
                      <a:solidFill>
                        <a:srgbClr val="0070C0"/>
                      </a:solidFill>
                      <a:prstDash val="solid"/>
                      <a:round/>
                      <a:headEnd type="none" w="med" len="med"/>
                      <a:tailEnd type="none" w="med" len="med"/>
                    </a:lnT>
                  </a:tcPr>
                </a:tc>
                <a:tc>
                  <a:txBody>
                    <a:bodyPr/>
                    <a:lstStyle/>
                    <a:p>
                      <a:pPr algn="ctr" rtl="0" fontAlgn="ctr"/>
                      <a:r>
                        <a:rPr lang="tr-TR" sz="1200" b="1" i="0" u="none" strike="noStrike" dirty="0">
                          <a:solidFill>
                            <a:srgbClr val="080808"/>
                          </a:solidFill>
                          <a:effectLst/>
                          <a:latin typeface="Calibri" panose="020F0502020204030204" pitchFamily="34" charset="0"/>
                        </a:rPr>
                        <a:t>50%</a:t>
                      </a:r>
                    </a:p>
                  </a:txBody>
                  <a:tcPr marL="81213" marR="9024" marT="9024" marB="0" anchor="ctr">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200" b="0" i="0" u="none" strike="noStrike" dirty="0">
                          <a:solidFill>
                            <a:srgbClr val="080808"/>
                          </a:solidFill>
                          <a:effectLst/>
                          <a:latin typeface="Calibri" panose="020F0502020204030204" pitchFamily="34" charset="0"/>
                        </a:rPr>
                        <a:t>Diğer Fuarlar</a:t>
                      </a:r>
                      <a:endParaRPr lang="tr-TR" dirty="0"/>
                    </a:p>
                  </a:txBody>
                  <a:tcPr marL="9024" marR="9024" marT="902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1100" dirty="0">
                          <a:effectLst/>
                          <a:latin typeface="Calibri" panose="020F0502020204030204" pitchFamily="34" charset="0"/>
                          <a:ea typeface="Calibri" panose="020F0502020204030204" pitchFamily="34" charset="0"/>
                          <a:cs typeface="Times New Roman" panose="02020603050405020304" pitchFamily="18" charset="0"/>
                        </a:rPr>
                        <a:t>1.000.000 TL</a:t>
                      </a:r>
                      <a:endParaRPr lang="tr-TR" dirty="0"/>
                    </a:p>
                  </a:txBody>
                  <a:tcPr marL="6985" marR="6985" marT="6985"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tr-TR"/>
                    </a:p>
                  </a:txBody>
                  <a:tcPr>
                    <a:lnL w="12700" cap="flat" cmpd="sng" algn="ctr">
                      <a:solidFill>
                        <a:srgbClr val="0070C0"/>
                      </a:solidFill>
                      <a:prstDash val="solid"/>
                      <a:round/>
                      <a:headEnd type="none" w="med" len="med"/>
                      <a:tailEnd type="none" w="med" len="med"/>
                    </a:lnL>
                    <a:lnT w="12700" cap="flat" cmpd="sng" algn="ctr">
                      <a:solidFill>
                        <a:srgbClr val="0070C0"/>
                      </a:solidFill>
                      <a:prstDash val="solid"/>
                      <a:round/>
                      <a:headEnd type="none" w="med" len="med"/>
                      <a:tailEnd type="none" w="med" len="med"/>
                    </a:lnT>
                  </a:tcPr>
                </a:tc>
                <a:extLst>
                  <a:ext uri="{0D108BD9-81ED-4DB2-BD59-A6C34878D82A}">
                    <a16:rowId xmlns:a16="http://schemas.microsoft.com/office/drawing/2014/main" val="1326996527"/>
                  </a:ext>
                </a:extLst>
              </a:tr>
            </a:tbl>
          </a:graphicData>
        </a:graphic>
      </p:graphicFrame>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501" y="4520442"/>
            <a:ext cx="3872921" cy="2141653"/>
          </a:xfrm>
          <a:prstGeom prst="rect">
            <a:avLst/>
          </a:prstGeom>
        </p:spPr>
      </p:pic>
      <p:sp>
        <p:nvSpPr>
          <p:cNvPr id="15" name="Dikdörtgen 14">
            <a:extLst>
              <a:ext uri="{FF2B5EF4-FFF2-40B4-BE49-F238E27FC236}">
                <a16:creationId xmlns:a16="http://schemas.microsoft.com/office/drawing/2014/main" id="{04FF7641-EB69-4C0D-8D0C-5075B2323A7F}"/>
              </a:ext>
            </a:extLst>
          </p:cNvPr>
          <p:cNvSpPr/>
          <p:nvPr/>
        </p:nvSpPr>
        <p:spPr>
          <a:xfrm>
            <a:off x="452501" y="1053630"/>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AMAÇ</a:t>
            </a:r>
          </a:p>
        </p:txBody>
      </p:sp>
      <p:sp>
        <p:nvSpPr>
          <p:cNvPr id="6" name="Dikdörtgen 5">
            <a:extLst>
              <a:ext uri="{FF2B5EF4-FFF2-40B4-BE49-F238E27FC236}">
                <a16:creationId xmlns:a16="http://schemas.microsoft.com/office/drawing/2014/main" id="{D42EF40D-74D6-4322-AA81-B032512720B3}"/>
              </a:ext>
            </a:extLst>
          </p:cNvPr>
          <p:cNvSpPr/>
          <p:nvPr/>
        </p:nvSpPr>
        <p:spPr>
          <a:xfrm>
            <a:off x="452501" y="1506561"/>
            <a:ext cx="4842513" cy="3046988"/>
          </a:xfrm>
          <a:prstGeom prst="rect">
            <a:avLst/>
          </a:prstGeom>
        </p:spPr>
        <p:txBody>
          <a:bodyPr wrap="square">
            <a:spAutoFit/>
          </a:bodyPr>
          <a:lstStyle/>
          <a:p>
            <a:pPr algn="just">
              <a:buBlip>
                <a:blip r:embed="rId4"/>
              </a:buBlip>
              <a:defRPr/>
            </a:pPr>
            <a:r>
              <a:rPr lang="tr-TR" altLang="tr-TR" sz="1200" dirty="0"/>
              <a:t> Yurt dışında düzenlenen ticari nitelikli fuarlara katılımı sağlamak yoluyla ihracatımızın arttırılması amacıyla </a:t>
            </a:r>
            <a:r>
              <a:rPr lang="tr-TR" sz="1200" dirty="0"/>
              <a:t>katılımcıların yurt dışında gerçekleştirdikleri fuar iştirakleri ve organizatörler tarafından yapılan tanıtım harcamaları desteklenmektedir. </a:t>
            </a:r>
          </a:p>
          <a:p>
            <a:pPr algn="just">
              <a:buBlip>
                <a:blip r:embed="rId4"/>
              </a:buBlip>
              <a:defRPr/>
            </a:pPr>
            <a:r>
              <a:rPr lang="tr-TR" sz="1200" dirty="0"/>
              <a:t>Yurt dışı fuar katılımcıları aynı yurt dışı fuar için azami 10 defa destekten faydalanabilirler.</a:t>
            </a:r>
          </a:p>
          <a:p>
            <a:pPr algn="just">
              <a:buBlip>
                <a:blip r:embed="rId4"/>
              </a:buBlip>
              <a:defRPr/>
            </a:pPr>
            <a:r>
              <a:rPr lang="tr-TR" sz="1200" dirty="0"/>
              <a:t>Yurt dışı fuar katılımcılarının aynı takvim yılı içinde azami 5 fuar katılımı desteklenir.</a:t>
            </a:r>
          </a:p>
          <a:p>
            <a:pPr algn="just">
              <a:buBlip>
                <a:blip r:embed="rId4"/>
              </a:buBlip>
              <a:defRPr/>
            </a:pPr>
            <a:r>
              <a:rPr lang="tr-TR" sz="1200" dirty="0"/>
              <a:t>Mikro/Küçük İşletmeler için yıllık azami fuar katılım sınırı 10 olarak uygulanmakta ve desteğe esas tutar ülke ve sektör ayrımı yapılmaksızın toplam maliyetin %75’i olarak belirlenmektedir.</a:t>
            </a:r>
          </a:p>
          <a:p>
            <a:pPr algn="just">
              <a:buBlip>
                <a:blip r:embed="rId4"/>
              </a:buBlip>
              <a:defRPr/>
            </a:pPr>
            <a:r>
              <a:rPr lang="tr-TR" sz="1200" dirty="0">
                <a:highlight>
                  <a:srgbClr val="FFFF00"/>
                </a:highlight>
              </a:rPr>
              <a:t>Bir takvim yılında en fazla 2 fuar için prestijli fuar desteği talebinde bulunulabilir.</a:t>
            </a:r>
          </a:p>
          <a:p>
            <a:pPr algn="just">
              <a:defRPr/>
            </a:pPr>
            <a:endParaRPr lang="tr-TR" sz="1200" dirty="0"/>
          </a:p>
          <a:p>
            <a:pPr algn="just">
              <a:buBlip>
                <a:blip r:embed="rId4"/>
              </a:buBlip>
              <a:defRPr/>
            </a:pPr>
            <a:endParaRPr lang="tr-TR" sz="1200" dirty="0"/>
          </a:p>
          <a:p>
            <a:pPr algn="just">
              <a:buBlip>
                <a:blip r:embed="rId4"/>
              </a:buBlip>
              <a:defRPr/>
            </a:pPr>
            <a:endParaRPr lang="tr-TR" altLang="tr-TR" sz="1200" dirty="0"/>
          </a:p>
        </p:txBody>
      </p:sp>
    </p:spTree>
    <p:extLst>
      <p:ext uri="{BB962C8B-B14F-4D97-AF65-F5344CB8AC3E}">
        <p14:creationId xmlns:p14="http://schemas.microsoft.com/office/powerpoint/2010/main" val="4181345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5" name="Sağ Köşeli Ayraç 14">
            <a:extLst>
              <a:ext uri="{FF2B5EF4-FFF2-40B4-BE49-F238E27FC236}">
                <a16:creationId xmlns:a16="http://schemas.microsoft.com/office/drawing/2014/main" id="{87C38A09-7331-4373-9CD2-6D5A00B21587}"/>
              </a:ext>
            </a:extLst>
          </p:cNvPr>
          <p:cNvSpPr/>
          <p:nvPr/>
        </p:nvSpPr>
        <p:spPr>
          <a:xfrm rot="5400000" flipH="1">
            <a:off x="5927492" y="-919943"/>
            <a:ext cx="371264" cy="6369977"/>
          </a:xfrm>
          <a:prstGeom prst="rightBracket">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8" name="Dikdörtgen 17">
            <a:extLst>
              <a:ext uri="{FF2B5EF4-FFF2-40B4-BE49-F238E27FC236}">
                <a16:creationId xmlns:a16="http://schemas.microsoft.com/office/drawing/2014/main" id="{631F7255-7E4A-424A-A0BF-67F984F23DAC}"/>
              </a:ext>
            </a:extLst>
          </p:cNvPr>
          <p:cNvSpPr/>
          <p:nvPr/>
        </p:nvSpPr>
        <p:spPr>
          <a:xfrm>
            <a:off x="4042595" y="1116987"/>
            <a:ext cx="3935001"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YURT DIŞI FUARLARA KATILIM TÜRLERİ</a:t>
            </a:r>
          </a:p>
        </p:txBody>
      </p:sp>
      <p:sp>
        <p:nvSpPr>
          <p:cNvPr id="24" name="Dikdörtgen 23">
            <a:extLst>
              <a:ext uri="{FF2B5EF4-FFF2-40B4-BE49-F238E27FC236}">
                <a16:creationId xmlns:a16="http://schemas.microsoft.com/office/drawing/2014/main" id="{C0D790EB-799A-4352-A1A8-3F319323302A}"/>
              </a:ext>
            </a:extLst>
          </p:cNvPr>
          <p:cNvSpPr/>
          <p:nvPr/>
        </p:nvSpPr>
        <p:spPr>
          <a:xfrm>
            <a:off x="760288" y="2450678"/>
            <a:ext cx="4576529" cy="338554"/>
          </a:xfrm>
          <a:prstGeom prst="rect">
            <a:avLst/>
          </a:prstGeom>
          <a:solidFill>
            <a:srgbClr val="92D05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BİREYSEL KATILIM</a:t>
            </a:r>
          </a:p>
        </p:txBody>
      </p:sp>
      <p:sp>
        <p:nvSpPr>
          <p:cNvPr id="26" name="Dikdörtgen 25">
            <a:extLst>
              <a:ext uri="{FF2B5EF4-FFF2-40B4-BE49-F238E27FC236}">
                <a16:creationId xmlns:a16="http://schemas.microsoft.com/office/drawing/2014/main" id="{1EA4AF4D-6179-450A-9A47-42A349C1620C}"/>
              </a:ext>
            </a:extLst>
          </p:cNvPr>
          <p:cNvSpPr/>
          <p:nvPr/>
        </p:nvSpPr>
        <p:spPr>
          <a:xfrm>
            <a:off x="675900" y="2996292"/>
            <a:ext cx="4660918" cy="766364"/>
          </a:xfrm>
          <a:prstGeom prst="rect">
            <a:avLst/>
          </a:prstGeom>
          <a:noFill/>
        </p:spPr>
        <p:txBody>
          <a:bodyPr wrap="square">
            <a:spAutoFit/>
          </a:bodyPr>
          <a:lstStyle/>
          <a:p>
            <a:pPr lvl="0">
              <a:defRPr/>
            </a:pPr>
            <a:endParaRPr lang="tr-TR" sz="900" dirty="0">
              <a:latin typeface="Calibri" panose="020F0502020204030204" pitchFamily="34" charset="0"/>
              <a:cs typeface="Calibri" panose="020F0502020204030204" pitchFamily="34" charset="0"/>
            </a:endParaRPr>
          </a:p>
          <a:p>
            <a:pPr lvl="0" algn="just">
              <a:buBlip>
                <a:blip r:embed="rId3"/>
              </a:buBlip>
              <a:defRPr/>
            </a:pPr>
            <a:r>
              <a:rPr lang="tr-TR" altLang="tr-TR" sz="1200" dirty="0">
                <a:solidFill>
                  <a:schemeClr val="tx2">
                    <a:lumMod val="75000"/>
                  </a:schemeClr>
                </a:solidFill>
              </a:rPr>
              <a:t>Bakanlık tarafından ilan edilen ve yurt dışında düzenlenen </a:t>
            </a:r>
            <a:r>
              <a:rPr lang="tr-TR" altLang="tr-TR" sz="1200" dirty="0" err="1">
                <a:solidFill>
                  <a:schemeClr val="tx2">
                    <a:lumMod val="75000"/>
                  </a:schemeClr>
                </a:solidFill>
              </a:rPr>
              <a:t>sektörel</a:t>
            </a:r>
            <a:r>
              <a:rPr lang="tr-TR" altLang="tr-TR" sz="1200" dirty="0">
                <a:solidFill>
                  <a:schemeClr val="tx2">
                    <a:lumMod val="75000"/>
                  </a:schemeClr>
                </a:solidFill>
              </a:rPr>
              <a:t> nitelikteki uluslararası fuarlara firmaların doğrudan katılımlarıdır.</a:t>
            </a:r>
          </a:p>
          <a:p>
            <a:pPr marL="228600" lvl="1" indent="-228600" defTabSz="889000">
              <a:lnSpc>
                <a:spcPct val="90000"/>
              </a:lnSpc>
              <a:spcBef>
                <a:spcPct val="0"/>
              </a:spcBef>
              <a:spcAft>
                <a:spcPct val="15000"/>
              </a:spcAft>
              <a:buChar char="••"/>
            </a:pPr>
            <a:endParaRPr lang="tr-TR" sz="1200" dirty="0"/>
          </a:p>
        </p:txBody>
      </p:sp>
      <p:sp>
        <p:nvSpPr>
          <p:cNvPr id="27" name="Dikdörtgen 26">
            <a:extLst>
              <a:ext uri="{FF2B5EF4-FFF2-40B4-BE49-F238E27FC236}">
                <a16:creationId xmlns:a16="http://schemas.microsoft.com/office/drawing/2014/main" id="{54C80E56-95AC-416B-BB5D-261BD00A9F55}"/>
              </a:ext>
            </a:extLst>
          </p:cNvPr>
          <p:cNvSpPr/>
          <p:nvPr/>
        </p:nvSpPr>
        <p:spPr>
          <a:xfrm>
            <a:off x="6873908" y="2456610"/>
            <a:ext cx="4551782" cy="338554"/>
          </a:xfrm>
          <a:prstGeom prst="rect">
            <a:avLst/>
          </a:prstGeom>
          <a:solidFill>
            <a:srgbClr val="FF7C8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YURT DIŞI FUAR ORGANİZASYONLARI</a:t>
            </a:r>
          </a:p>
        </p:txBody>
      </p:sp>
      <p:sp>
        <p:nvSpPr>
          <p:cNvPr id="28" name="Dikdörtgen 27">
            <a:extLst>
              <a:ext uri="{FF2B5EF4-FFF2-40B4-BE49-F238E27FC236}">
                <a16:creationId xmlns:a16="http://schemas.microsoft.com/office/drawing/2014/main" id="{933B02A5-6859-4DE3-8737-FD2D19048DB8}"/>
              </a:ext>
            </a:extLst>
          </p:cNvPr>
          <p:cNvSpPr/>
          <p:nvPr/>
        </p:nvSpPr>
        <p:spPr>
          <a:xfrm>
            <a:off x="6837899" y="2996292"/>
            <a:ext cx="4551782" cy="2446824"/>
          </a:xfrm>
          <a:prstGeom prst="rect">
            <a:avLst/>
          </a:prstGeom>
          <a:noFill/>
        </p:spPr>
        <p:txBody>
          <a:bodyPr wrap="square">
            <a:spAutoFit/>
          </a:bodyPr>
          <a:lstStyle/>
          <a:p>
            <a:pPr lvl="0">
              <a:defRPr/>
            </a:pPr>
            <a:endParaRPr lang="tr-TR" sz="900" dirty="0">
              <a:latin typeface="Calibri" panose="020F0502020204030204" pitchFamily="34" charset="0"/>
              <a:cs typeface="Calibri" panose="020F0502020204030204" pitchFamily="34" charset="0"/>
            </a:endParaRPr>
          </a:p>
          <a:p>
            <a:pPr algn="just">
              <a:buBlip>
                <a:blip r:embed="rId3"/>
              </a:buBlip>
              <a:defRPr/>
            </a:pPr>
            <a:r>
              <a:rPr lang="tr-TR" sz="1200" b="1" dirty="0">
                <a:solidFill>
                  <a:schemeClr val="tx2"/>
                </a:solidFill>
                <a:cs typeface="Times New Roman" panose="02020603050405020304" pitchFamily="18" charset="0"/>
              </a:rPr>
              <a:t>Milli Katılım:</a:t>
            </a:r>
            <a:r>
              <a:rPr lang="tr-TR" sz="1200" dirty="0">
                <a:solidFill>
                  <a:schemeClr val="tx2"/>
                </a:solidFill>
                <a:cs typeface="Times New Roman" panose="02020603050405020304" pitchFamily="18" charset="0"/>
              </a:rPr>
              <a:t> Türk firmalarının, yurt dışındaki bir fuara görevlendirilen organizatör ile yaptığı toplu katılımlı fuarlardır.</a:t>
            </a:r>
          </a:p>
          <a:p>
            <a:pPr algn="just">
              <a:defRPr/>
            </a:pPr>
            <a:endParaRPr lang="tr-TR" sz="1200" dirty="0">
              <a:solidFill>
                <a:schemeClr val="tx2"/>
              </a:solidFill>
              <a:cs typeface="Times New Roman" panose="02020603050405020304" pitchFamily="18" charset="0"/>
            </a:endParaRPr>
          </a:p>
          <a:p>
            <a:pPr algn="just">
              <a:buBlip>
                <a:blip r:embed="rId3"/>
              </a:buBlip>
              <a:defRPr/>
            </a:pPr>
            <a:r>
              <a:rPr lang="tr-TR" sz="1200" b="1" dirty="0">
                <a:solidFill>
                  <a:schemeClr val="tx2"/>
                </a:solidFill>
                <a:cs typeface="Times New Roman" panose="02020603050405020304" pitchFamily="18" charset="0"/>
              </a:rPr>
              <a:t>Türk İhraç Ürünleri Fuarı: </a:t>
            </a:r>
            <a:r>
              <a:rPr lang="tr-TR" sz="1200" dirty="0">
                <a:solidFill>
                  <a:schemeClr val="tx2"/>
                </a:solidFill>
                <a:cs typeface="Times New Roman" panose="02020603050405020304" pitchFamily="18" charset="0"/>
              </a:rPr>
              <a:t>Görevlendirilen organizatörlerce Türk ihraç ürünlerinin</a:t>
            </a:r>
            <a:r>
              <a:rPr lang="en-US" sz="1200" dirty="0">
                <a:solidFill>
                  <a:schemeClr val="tx2"/>
                </a:solidFill>
                <a:cs typeface="Times New Roman" panose="02020603050405020304" pitchFamily="18" charset="0"/>
              </a:rPr>
              <a:t> </a:t>
            </a:r>
            <a:r>
              <a:rPr lang="tr-TR" sz="1200" dirty="0">
                <a:solidFill>
                  <a:schemeClr val="tx2"/>
                </a:solidFill>
                <a:cs typeface="Times New Roman" panose="02020603050405020304" pitchFamily="18" charset="0"/>
              </a:rPr>
              <a:t>tanıtımı amacıyla düzenlenen yurt dışı fuarlardır</a:t>
            </a:r>
            <a:r>
              <a:rPr lang="tr-TR" sz="1200" dirty="0">
                <a:cs typeface="Times New Roman" panose="02020603050405020304" pitchFamily="18" charset="0"/>
              </a:rPr>
              <a:t>.</a:t>
            </a:r>
          </a:p>
          <a:p>
            <a:pPr algn="just">
              <a:defRPr/>
            </a:pPr>
            <a:endParaRPr lang="tr-TR" sz="1200" dirty="0">
              <a:cs typeface="Times New Roman" panose="02020603050405020304" pitchFamily="18" charset="0"/>
            </a:endParaRPr>
          </a:p>
          <a:p>
            <a:pPr algn="just">
              <a:buBlip>
                <a:blip r:embed="rId3"/>
              </a:buBlip>
              <a:defRPr/>
            </a:pPr>
            <a:r>
              <a:rPr lang="tr-TR" sz="1200" b="1" dirty="0" err="1">
                <a:solidFill>
                  <a:schemeClr val="tx2"/>
                </a:solidFill>
                <a:cs typeface="Times New Roman" panose="02020603050405020304" pitchFamily="18" charset="0"/>
              </a:rPr>
              <a:t>Sektörel</a:t>
            </a:r>
            <a:r>
              <a:rPr lang="tr-TR" sz="1200" b="1" dirty="0">
                <a:solidFill>
                  <a:schemeClr val="tx2"/>
                </a:solidFill>
                <a:cs typeface="Times New Roman" panose="02020603050405020304" pitchFamily="18" charset="0"/>
              </a:rPr>
              <a:t> Türk İhraç Ürünleri Fuarı: </a:t>
            </a:r>
            <a:r>
              <a:rPr lang="tr-TR" sz="1200" dirty="0">
                <a:solidFill>
                  <a:schemeClr val="tx2"/>
                </a:solidFill>
                <a:cs typeface="Times New Roman" panose="02020603050405020304" pitchFamily="18" charset="0"/>
              </a:rPr>
              <a:t>Görevlendirilen   organizatörlerce Türk ihraç ürünlerinin</a:t>
            </a:r>
            <a:r>
              <a:rPr lang="en-US" sz="1200" dirty="0">
                <a:solidFill>
                  <a:schemeClr val="tx2"/>
                </a:solidFill>
                <a:cs typeface="Times New Roman" panose="02020603050405020304" pitchFamily="18" charset="0"/>
              </a:rPr>
              <a:t> </a:t>
            </a:r>
            <a:r>
              <a:rPr lang="tr-TR" sz="1200" dirty="0">
                <a:solidFill>
                  <a:schemeClr val="tx2"/>
                </a:solidFill>
                <a:cs typeface="Times New Roman" panose="02020603050405020304" pitchFamily="18" charset="0"/>
              </a:rPr>
              <a:t>tanıtımı amacıyla düzenlenen </a:t>
            </a:r>
            <a:r>
              <a:rPr lang="tr-TR" sz="1200" dirty="0" err="1">
                <a:solidFill>
                  <a:schemeClr val="tx2"/>
                </a:solidFill>
                <a:cs typeface="Times New Roman" panose="02020603050405020304" pitchFamily="18" charset="0"/>
              </a:rPr>
              <a:t>sektörel</a:t>
            </a:r>
            <a:r>
              <a:rPr lang="tr-TR" sz="1200" dirty="0">
                <a:solidFill>
                  <a:schemeClr val="tx2"/>
                </a:solidFill>
                <a:cs typeface="Times New Roman" panose="02020603050405020304" pitchFamily="18" charset="0"/>
              </a:rPr>
              <a:t> yurt dışı fuarlardır. </a:t>
            </a:r>
          </a:p>
          <a:p>
            <a:pPr algn="just">
              <a:defRPr/>
            </a:pPr>
            <a:endParaRPr lang="tr-TR" sz="1200" dirty="0">
              <a:solidFill>
                <a:schemeClr val="tx2"/>
              </a:solidFill>
              <a:cs typeface="Times New Roman" panose="02020603050405020304" pitchFamily="18" charset="0"/>
            </a:endParaRPr>
          </a:p>
          <a:p>
            <a:pPr algn="just">
              <a:buBlip>
                <a:blip r:embed="rId3"/>
              </a:buBlip>
              <a:defRPr/>
            </a:pPr>
            <a:r>
              <a:rPr lang="tr-TR" sz="1200" b="1" dirty="0">
                <a:solidFill>
                  <a:schemeClr val="tx2"/>
                </a:solidFill>
                <a:cs typeface="Times New Roman" panose="02020603050405020304" pitchFamily="18" charset="0"/>
              </a:rPr>
              <a:t>Yabancı Firma Katılımlı </a:t>
            </a:r>
            <a:r>
              <a:rPr lang="tr-TR" sz="1200" b="1" dirty="0" err="1">
                <a:solidFill>
                  <a:schemeClr val="tx2"/>
                </a:solidFill>
                <a:cs typeface="Times New Roman" panose="02020603050405020304" pitchFamily="18" charset="0"/>
              </a:rPr>
              <a:t>Sektörel</a:t>
            </a:r>
            <a:r>
              <a:rPr lang="tr-TR" sz="1200" b="1" dirty="0">
                <a:solidFill>
                  <a:schemeClr val="tx2"/>
                </a:solidFill>
                <a:cs typeface="Times New Roman" panose="02020603050405020304" pitchFamily="18" charset="0"/>
              </a:rPr>
              <a:t> Fuar:</a:t>
            </a:r>
            <a:r>
              <a:rPr lang="tr-TR" sz="1200" dirty="0">
                <a:solidFill>
                  <a:schemeClr val="tx2"/>
                </a:solidFill>
                <a:cs typeface="Times New Roman" panose="02020603050405020304" pitchFamily="18" charset="0"/>
              </a:rPr>
              <a:t> Görevli organizatörlerce </a:t>
            </a:r>
            <a:r>
              <a:rPr lang="tr-TR" sz="1200" dirty="0" err="1">
                <a:solidFill>
                  <a:schemeClr val="tx2"/>
                </a:solidFill>
                <a:cs typeface="Times New Roman" panose="02020603050405020304" pitchFamily="18" charset="0"/>
              </a:rPr>
              <a:t>sektörel</a:t>
            </a:r>
            <a:r>
              <a:rPr lang="tr-TR" sz="1200" dirty="0">
                <a:solidFill>
                  <a:schemeClr val="tx2"/>
                </a:solidFill>
                <a:cs typeface="Times New Roman" panose="02020603050405020304" pitchFamily="18" charset="0"/>
              </a:rPr>
              <a:t> yurt dışı fuarlardır.</a:t>
            </a:r>
            <a:r>
              <a:rPr lang="tr-TR" sz="1200" dirty="0">
                <a:solidFill>
                  <a:srgbClr val="FF0000"/>
                </a:solidFill>
              </a:rPr>
              <a:t> </a:t>
            </a:r>
            <a:endParaRPr lang="tr-TR" altLang="tr-TR" sz="1200" dirty="0">
              <a:solidFill>
                <a:schemeClr val="tx2">
                  <a:lumMod val="75000"/>
                </a:schemeClr>
              </a:solidFill>
            </a:endParaRPr>
          </a:p>
        </p:txBody>
      </p:sp>
      <p:cxnSp>
        <p:nvCxnSpPr>
          <p:cNvPr id="12" name="Düz Bağlayıcı 11">
            <a:extLst>
              <a:ext uri="{FF2B5EF4-FFF2-40B4-BE49-F238E27FC236}">
                <a16:creationId xmlns:a16="http://schemas.microsoft.com/office/drawing/2014/main" id="{C43C0E63-ED1F-4E05-B0B9-E489A294F9E7}"/>
              </a:ext>
            </a:extLst>
          </p:cNvPr>
          <p:cNvCxnSpPr>
            <a:cxnSpLocks/>
            <a:endCxn id="15" idx="2"/>
          </p:cNvCxnSpPr>
          <p:nvPr/>
        </p:nvCxnSpPr>
        <p:spPr>
          <a:xfrm>
            <a:off x="6113124" y="1455541"/>
            <a:ext cx="0" cy="623873"/>
          </a:xfrm>
          <a:prstGeom prst="line">
            <a:avLst/>
          </a:prstGeom>
        </p:spPr>
        <p:style>
          <a:lnRef idx="1">
            <a:schemeClr val="accent1"/>
          </a:lnRef>
          <a:fillRef idx="0">
            <a:schemeClr val="accent1"/>
          </a:fillRef>
          <a:effectRef idx="0">
            <a:schemeClr val="accent1"/>
          </a:effectRef>
          <a:fontRef idx="minor">
            <a:schemeClr val="tx1"/>
          </a:fontRef>
        </p:style>
      </p:cxnSp>
      <p:sp>
        <p:nvSpPr>
          <p:cNvPr id="16" name="Dikdörtgen 15">
            <a:extLst>
              <a:ext uri="{FF2B5EF4-FFF2-40B4-BE49-F238E27FC236}">
                <a16:creationId xmlns:a16="http://schemas.microsoft.com/office/drawing/2014/main" id="{630D32DE-4C9F-4039-BBC5-3AC02ECADBEC}"/>
              </a:ext>
            </a:extLst>
          </p:cNvPr>
          <p:cNvSpPr/>
          <p:nvPr/>
        </p:nvSpPr>
        <p:spPr>
          <a:xfrm>
            <a:off x="836625" y="6082298"/>
            <a:ext cx="10613205" cy="523220"/>
          </a:xfrm>
          <a:prstGeom prst="rect">
            <a:avLst/>
          </a:prstGeom>
        </p:spPr>
        <p:txBody>
          <a:bodyPr wrap="square">
            <a:spAutoFit/>
          </a:bodyPr>
          <a:lstStyle/>
          <a:p>
            <a:pPr algn="ctr"/>
            <a:r>
              <a:rPr lang="tr-TR" sz="1400" dirty="0"/>
              <a:t>Organizatörlerce yapılan yurt dışı fuar organizasyonu düzenleme talepleri hususunda;  i</a:t>
            </a:r>
            <a:r>
              <a:rPr lang="tr-TR" sz="1400" dirty="0">
                <a:ea typeface="Times New Roman" panose="02020603050405020304" pitchFamily="18" charset="0"/>
              </a:rPr>
              <a:t>lgili ülkedeki Ticaret Müşavirliğinin/ Ticaret Ataşeliğinin/Bakanlık Temsilcisinin veya bunların olmaması halinde ülkemizin yurt dışı temsilciliklerinin görüşü alınmaktadır. </a:t>
            </a:r>
            <a:endParaRPr lang="tr-TR" sz="1400" dirty="0"/>
          </a:p>
        </p:txBody>
      </p:sp>
    </p:spTree>
    <p:extLst>
      <p:ext uri="{BB962C8B-B14F-4D97-AF65-F5344CB8AC3E}">
        <p14:creationId xmlns:p14="http://schemas.microsoft.com/office/powerpoint/2010/main" val="3115767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22" name="Dikdörtgen 21">
            <a:extLst>
              <a:ext uri="{FF2B5EF4-FFF2-40B4-BE49-F238E27FC236}">
                <a16:creationId xmlns:a16="http://schemas.microsoft.com/office/drawing/2014/main" id="{F3A7F0BB-FF72-4A2E-B8AA-5038166F3B1B}"/>
              </a:ext>
            </a:extLst>
          </p:cNvPr>
          <p:cNvSpPr/>
          <p:nvPr/>
        </p:nvSpPr>
        <p:spPr>
          <a:xfrm>
            <a:off x="1702780" y="4563993"/>
            <a:ext cx="9654638" cy="923330"/>
          </a:xfrm>
          <a:prstGeom prst="rect">
            <a:avLst/>
          </a:prstGeom>
        </p:spPr>
        <p:txBody>
          <a:bodyPr wrap="square">
            <a:spAutoFit/>
          </a:bodyPr>
          <a:lstStyle/>
          <a:p>
            <a:pPr marL="342900" indent="-342900" algn="just">
              <a:buFont typeface="Arial" panose="020B0604020202020204" pitchFamily="34" charset="0"/>
              <a:buChar char="•"/>
            </a:pPr>
            <a:r>
              <a:rPr lang="tr-TR" altLang="tr-TR" dirty="0">
                <a:solidFill>
                  <a:schemeClr val="tx2">
                    <a:lumMod val="75000"/>
                  </a:schemeClr>
                </a:solidFill>
              </a:rPr>
              <a:t>Yurt dışı fuar organizasyonlarında;  </a:t>
            </a:r>
            <a:r>
              <a:rPr lang="tr-TR" altLang="tr-TR" dirty="0">
                <a:solidFill>
                  <a:srgbClr val="C00000"/>
                </a:solidFill>
              </a:rPr>
              <a:t>fuar bazında</a:t>
            </a:r>
          </a:p>
          <a:p>
            <a:pPr marL="342900" indent="-342900" algn="just">
              <a:buFont typeface="Wingdings" panose="05000000000000000000" pitchFamily="2" charset="2"/>
              <a:buChar char="q"/>
            </a:pPr>
            <a:endParaRPr lang="tr-TR" altLang="tr-TR" dirty="0">
              <a:solidFill>
                <a:prstClr val="black"/>
              </a:solidFill>
            </a:endParaRPr>
          </a:p>
          <a:p>
            <a:pPr marL="342900" indent="-342900" algn="just">
              <a:buFont typeface="Arial" panose="020B0604020202020204" pitchFamily="34" charset="0"/>
              <a:buChar char="•"/>
            </a:pPr>
            <a:r>
              <a:rPr lang="tr-TR" altLang="tr-TR" dirty="0">
                <a:solidFill>
                  <a:schemeClr val="tx2">
                    <a:lumMod val="75000"/>
                  </a:schemeClr>
                </a:solidFill>
              </a:rPr>
              <a:t>Bireysel katılımı desteklenen fuarlarda; </a:t>
            </a:r>
            <a:r>
              <a:rPr lang="tr-TR" altLang="tr-TR" dirty="0">
                <a:solidFill>
                  <a:srgbClr val="C00000"/>
                </a:solidFill>
              </a:rPr>
              <a:t>fuar ve/veya ülke ve/veya sektör bazında </a:t>
            </a:r>
            <a:r>
              <a:rPr lang="tr-TR" altLang="tr-TR" dirty="0">
                <a:solidFill>
                  <a:schemeClr val="tx2">
                    <a:lumMod val="75000"/>
                  </a:schemeClr>
                </a:solidFill>
              </a:rPr>
              <a:t>belirlenir.</a:t>
            </a:r>
          </a:p>
        </p:txBody>
      </p:sp>
      <p:sp>
        <p:nvSpPr>
          <p:cNvPr id="23" name="Dikdörtgen 22">
            <a:extLst>
              <a:ext uri="{FF2B5EF4-FFF2-40B4-BE49-F238E27FC236}">
                <a16:creationId xmlns:a16="http://schemas.microsoft.com/office/drawing/2014/main" id="{9BE02C2A-4915-4D98-9E07-09C06FDE7342}"/>
              </a:ext>
            </a:extLst>
          </p:cNvPr>
          <p:cNvSpPr/>
          <p:nvPr/>
        </p:nvSpPr>
        <p:spPr>
          <a:xfrm>
            <a:off x="4017196" y="1169734"/>
            <a:ext cx="4140485"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DESTEĞE ESAS TUTAR</a:t>
            </a:r>
          </a:p>
        </p:txBody>
      </p:sp>
      <p:sp>
        <p:nvSpPr>
          <p:cNvPr id="24" name="Dikdörtgen 23">
            <a:extLst>
              <a:ext uri="{FF2B5EF4-FFF2-40B4-BE49-F238E27FC236}">
                <a16:creationId xmlns:a16="http://schemas.microsoft.com/office/drawing/2014/main" id="{9EE877BF-7E38-4CA8-BAC9-338A01B79127}"/>
              </a:ext>
            </a:extLst>
          </p:cNvPr>
          <p:cNvSpPr/>
          <p:nvPr/>
        </p:nvSpPr>
        <p:spPr>
          <a:xfrm>
            <a:off x="1304817" y="1828798"/>
            <a:ext cx="9205645" cy="1338828"/>
          </a:xfrm>
          <a:prstGeom prst="rect">
            <a:avLst/>
          </a:prstGeom>
          <a:noFill/>
        </p:spPr>
        <p:txBody>
          <a:bodyPr wrap="square">
            <a:spAutoFit/>
          </a:bodyPr>
          <a:lstStyle/>
          <a:p>
            <a:pPr lvl="0">
              <a:defRPr/>
            </a:pPr>
            <a:endParaRPr lang="tr-TR" sz="900" dirty="0">
              <a:cs typeface="Calibri" panose="020F0502020204030204" pitchFamily="34" charset="0"/>
            </a:endParaRPr>
          </a:p>
          <a:p>
            <a:pPr lvl="0" algn="just">
              <a:buBlip>
                <a:blip r:embed="rId3"/>
              </a:buBlip>
              <a:defRPr/>
            </a:pPr>
            <a:r>
              <a:rPr lang="tr-TR" altLang="tr-TR" sz="2400" dirty="0">
                <a:solidFill>
                  <a:schemeClr val="tx2">
                    <a:lumMod val="75000"/>
                  </a:schemeClr>
                </a:solidFill>
              </a:rPr>
              <a:t>Bakanlık </a:t>
            </a:r>
            <a:r>
              <a:rPr lang="tr-TR" sz="2400" dirty="0">
                <a:solidFill>
                  <a:schemeClr val="tx2">
                    <a:lumMod val="75000"/>
                  </a:schemeClr>
                </a:solidFill>
                <a:ea typeface="Times New Roman" panose="02020603050405020304" pitchFamily="18" charset="0"/>
                <a:cs typeface="Times New Roman" panose="02020603050405020304" pitchFamily="18" charset="0"/>
              </a:rPr>
              <a:t>tarafından belirlenerek Bakanlık resmi web sayfasında ilan edilen; yer kirası, nakliye, ulaşım ve standa ilişkin giderlere karşılık olarak katılımcıya metrekare bazında ödenecek bedel</a:t>
            </a:r>
            <a:endParaRPr lang="tr-TR" sz="2400" dirty="0"/>
          </a:p>
        </p:txBody>
      </p:sp>
    </p:spTree>
    <p:extLst>
      <p:ext uri="{BB962C8B-B14F-4D97-AF65-F5344CB8AC3E}">
        <p14:creationId xmlns:p14="http://schemas.microsoft.com/office/powerpoint/2010/main" val="6422330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graphicFrame>
        <p:nvGraphicFramePr>
          <p:cNvPr id="17" name="Tablo 16">
            <a:extLst>
              <a:ext uri="{FF2B5EF4-FFF2-40B4-BE49-F238E27FC236}">
                <a16:creationId xmlns:a16="http://schemas.microsoft.com/office/drawing/2014/main" id="{BC0744DA-B558-4172-B778-A3AFE37B2B5E}"/>
              </a:ext>
            </a:extLst>
          </p:cNvPr>
          <p:cNvGraphicFramePr>
            <a:graphicFrameLocks noGrp="1"/>
          </p:cNvGraphicFramePr>
          <p:nvPr>
            <p:extLst>
              <p:ext uri="{D42A27DB-BD31-4B8C-83A1-F6EECF244321}">
                <p14:modId xmlns:p14="http://schemas.microsoft.com/office/powerpoint/2010/main" val="3554080726"/>
              </p:ext>
            </p:extLst>
          </p:nvPr>
        </p:nvGraphicFramePr>
        <p:xfrm>
          <a:off x="6349435" y="1659310"/>
          <a:ext cx="5110093" cy="4759560"/>
        </p:xfrm>
        <a:graphic>
          <a:graphicData uri="http://schemas.openxmlformats.org/drawingml/2006/table">
            <a:tbl>
              <a:tblPr/>
              <a:tblGrid>
                <a:gridCol w="605484">
                  <a:extLst>
                    <a:ext uri="{9D8B030D-6E8A-4147-A177-3AD203B41FA5}">
                      <a16:colId xmlns:a16="http://schemas.microsoft.com/office/drawing/2014/main" val="2334886643"/>
                    </a:ext>
                  </a:extLst>
                </a:gridCol>
                <a:gridCol w="2175785">
                  <a:extLst>
                    <a:ext uri="{9D8B030D-6E8A-4147-A177-3AD203B41FA5}">
                      <a16:colId xmlns:a16="http://schemas.microsoft.com/office/drawing/2014/main" val="390091934"/>
                    </a:ext>
                  </a:extLst>
                </a:gridCol>
                <a:gridCol w="521851">
                  <a:extLst>
                    <a:ext uri="{9D8B030D-6E8A-4147-A177-3AD203B41FA5}">
                      <a16:colId xmlns:a16="http://schemas.microsoft.com/office/drawing/2014/main" val="669315639"/>
                    </a:ext>
                  </a:extLst>
                </a:gridCol>
                <a:gridCol w="1806973">
                  <a:extLst>
                    <a:ext uri="{9D8B030D-6E8A-4147-A177-3AD203B41FA5}">
                      <a16:colId xmlns:a16="http://schemas.microsoft.com/office/drawing/2014/main" val="1613236719"/>
                    </a:ext>
                  </a:extLst>
                </a:gridCol>
              </a:tblGrid>
              <a:tr h="396630">
                <a:tc>
                  <a:txBody>
                    <a:bodyPr/>
                    <a:lstStyle/>
                    <a:p>
                      <a:pPr algn="ctr" fontAlgn="ctr"/>
                      <a:r>
                        <a:rPr lang="tr-TR" sz="1800" kern="1200" dirty="0">
                          <a:solidFill>
                            <a:schemeClr val="tx1"/>
                          </a:solidFill>
                          <a:latin typeface="+mn-lt"/>
                          <a:ea typeface="+mn-ea"/>
                          <a:cs typeface="+mn-cs"/>
                        </a:rPr>
                        <a:t>1</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ABD</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13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Irak</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835400423"/>
                  </a:ext>
                </a:extLst>
              </a:tr>
              <a:tr h="396630">
                <a:tc>
                  <a:txBody>
                    <a:bodyPr/>
                    <a:lstStyle/>
                    <a:p>
                      <a:pPr algn="ctr" fontAlgn="ctr"/>
                      <a:r>
                        <a:rPr lang="tr-TR" sz="1800" kern="1200" dirty="0">
                          <a:solidFill>
                            <a:schemeClr val="tx1"/>
                          </a:solidFill>
                          <a:latin typeface="+mn-lt"/>
                          <a:ea typeface="+mn-ea"/>
                          <a:cs typeface="+mn-cs"/>
                        </a:rPr>
                        <a:t>2</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Almanya</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14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Japonya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2349630157"/>
                  </a:ext>
                </a:extLst>
              </a:tr>
              <a:tr h="396630">
                <a:tc>
                  <a:txBody>
                    <a:bodyPr/>
                    <a:lstStyle/>
                    <a:p>
                      <a:pPr algn="ctr" fontAlgn="ctr"/>
                      <a:r>
                        <a:rPr lang="tr-TR" sz="1800" kern="1200" dirty="0">
                          <a:solidFill>
                            <a:schemeClr val="tx1"/>
                          </a:solidFill>
                          <a:latin typeface="+mn-lt"/>
                          <a:ea typeface="+mn-ea"/>
                          <a:cs typeface="+mn-cs"/>
                        </a:rPr>
                        <a:t>3</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Avustralya</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15</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Kanada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4209120383"/>
                  </a:ext>
                </a:extLst>
              </a:tr>
              <a:tr h="396630">
                <a:tc>
                  <a:txBody>
                    <a:bodyPr/>
                    <a:lstStyle/>
                    <a:p>
                      <a:pPr algn="ctr" fontAlgn="ctr"/>
                      <a:r>
                        <a:rPr lang="tr-TR" sz="1800" kern="1200">
                          <a:solidFill>
                            <a:schemeClr val="tx1"/>
                          </a:solidFill>
                          <a:latin typeface="+mn-lt"/>
                          <a:ea typeface="+mn-ea"/>
                          <a:cs typeface="+mn-cs"/>
                        </a:rPr>
                        <a:t>4</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Birleşik Krallık</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16</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Libya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2280077113"/>
                  </a:ext>
                </a:extLst>
              </a:tr>
              <a:tr h="396630">
                <a:tc>
                  <a:txBody>
                    <a:bodyPr/>
                    <a:lstStyle/>
                    <a:p>
                      <a:pPr algn="ctr" fontAlgn="ctr"/>
                      <a:r>
                        <a:rPr lang="tr-TR" sz="1800" kern="1200">
                          <a:solidFill>
                            <a:schemeClr val="tx1"/>
                          </a:solidFill>
                          <a:latin typeface="+mn-lt"/>
                          <a:ea typeface="+mn-ea"/>
                          <a:cs typeface="+mn-cs"/>
                        </a:rPr>
                        <a:t>5</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Brezilya</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17</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Malezya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3803306083"/>
                  </a:ext>
                </a:extLst>
              </a:tr>
              <a:tr h="396630">
                <a:tc>
                  <a:txBody>
                    <a:bodyPr/>
                    <a:lstStyle/>
                    <a:p>
                      <a:pPr algn="ctr" fontAlgn="ctr"/>
                      <a:r>
                        <a:rPr lang="tr-TR" sz="1800" kern="1200">
                          <a:solidFill>
                            <a:schemeClr val="tx1"/>
                          </a:solidFill>
                          <a:latin typeface="+mn-lt"/>
                          <a:ea typeface="+mn-ea"/>
                          <a:cs typeface="+mn-cs"/>
                        </a:rPr>
                        <a:t>6</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Çin Halk </a:t>
                      </a:r>
                      <a:r>
                        <a:rPr lang="tr-TR" sz="1800" kern="1200" dirty="0" err="1">
                          <a:solidFill>
                            <a:schemeClr val="tx1"/>
                          </a:solidFill>
                          <a:latin typeface="+mn-lt"/>
                          <a:ea typeface="+mn-ea"/>
                          <a:cs typeface="+mn-cs"/>
                        </a:rPr>
                        <a:t>Cumh</a:t>
                      </a:r>
                      <a:r>
                        <a:rPr lang="tr-TR" sz="1800" kern="1200" dirty="0">
                          <a:solidFill>
                            <a:schemeClr val="tx1"/>
                          </a:solidFill>
                          <a:latin typeface="+mn-lt"/>
                          <a:ea typeface="+mn-ea"/>
                          <a:cs typeface="+mn-cs"/>
                        </a:rPr>
                        <a:t>.</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18</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Meksika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3724911851"/>
                  </a:ext>
                </a:extLst>
              </a:tr>
              <a:tr h="396630">
                <a:tc>
                  <a:txBody>
                    <a:bodyPr/>
                    <a:lstStyle/>
                    <a:p>
                      <a:pPr algn="ctr" fontAlgn="ctr"/>
                      <a:r>
                        <a:rPr lang="tr-TR" sz="1800" kern="1200">
                          <a:solidFill>
                            <a:schemeClr val="tx1"/>
                          </a:solidFill>
                          <a:latin typeface="+mn-lt"/>
                          <a:ea typeface="+mn-ea"/>
                          <a:cs typeface="+mn-cs"/>
                        </a:rPr>
                        <a:t>7</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Endonezya</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19</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Mısır</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79078998"/>
                  </a:ext>
                </a:extLst>
              </a:tr>
              <a:tr h="396630">
                <a:tc>
                  <a:txBody>
                    <a:bodyPr/>
                    <a:lstStyle/>
                    <a:p>
                      <a:pPr algn="ctr" fontAlgn="ctr"/>
                      <a:r>
                        <a:rPr lang="tr-TR" sz="1800" kern="1200" dirty="0">
                          <a:solidFill>
                            <a:schemeClr val="tx1"/>
                          </a:solidFill>
                          <a:latin typeface="+mn-lt"/>
                          <a:ea typeface="+mn-ea"/>
                          <a:cs typeface="+mn-cs"/>
                        </a:rPr>
                        <a:t>8</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Etiyopya</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20</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tr-TR" sz="1800" kern="1200" dirty="0">
                          <a:solidFill>
                            <a:schemeClr val="tx1"/>
                          </a:solidFill>
                          <a:latin typeface="+mn-lt"/>
                          <a:ea typeface="+mn-ea"/>
                          <a:cs typeface="+mn-cs"/>
                        </a:rPr>
                        <a:t>Nijerya</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728974163"/>
                  </a:ext>
                </a:extLst>
              </a:tr>
              <a:tr h="396630">
                <a:tc>
                  <a:txBody>
                    <a:bodyPr/>
                    <a:lstStyle/>
                    <a:p>
                      <a:pPr algn="ctr" fontAlgn="ctr"/>
                      <a:r>
                        <a:rPr lang="tr-TR" sz="1800" kern="1200" dirty="0">
                          <a:solidFill>
                            <a:schemeClr val="tx1"/>
                          </a:solidFill>
                          <a:latin typeface="+mn-lt"/>
                          <a:ea typeface="+mn-ea"/>
                          <a:cs typeface="+mn-cs"/>
                        </a:rPr>
                        <a:t>9</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Filipinler</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 21</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Rusya </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924697353"/>
                  </a:ext>
                </a:extLst>
              </a:tr>
              <a:tr h="396630">
                <a:tc>
                  <a:txBody>
                    <a:bodyPr/>
                    <a:lstStyle/>
                    <a:p>
                      <a:pPr algn="ctr" fontAlgn="ctr"/>
                      <a:r>
                        <a:rPr lang="tr-TR" sz="1800" kern="1200" dirty="0">
                          <a:solidFill>
                            <a:schemeClr val="tx1"/>
                          </a:solidFill>
                          <a:latin typeface="+mn-lt"/>
                          <a:ea typeface="+mn-ea"/>
                          <a:cs typeface="+mn-cs"/>
                        </a:rPr>
                        <a:t>10</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800" kern="1200" dirty="0">
                          <a:solidFill>
                            <a:schemeClr val="tx1"/>
                          </a:solidFill>
                          <a:latin typeface="+mn-lt"/>
                          <a:ea typeface="+mn-ea"/>
                          <a:cs typeface="+mn-cs"/>
                        </a:rPr>
                        <a:t>Güney Afrika </a:t>
                      </a:r>
                      <a:r>
                        <a:rPr lang="tr-TR" sz="1800" kern="1200" dirty="0" err="1">
                          <a:solidFill>
                            <a:schemeClr val="tx1"/>
                          </a:solidFill>
                          <a:latin typeface="+mn-lt"/>
                          <a:ea typeface="+mn-ea"/>
                          <a:cs typeface="+mn-cs"/>
                        </a:rPr>
                        <a:t>Cumh</a:t>
                      </a:r>
                      <a:r>
                        <a:rPr lang="tr-TR" sz="1800" kern="1200" dirty="0">
                          <a:solidFill>
                            <a:schemeClr val="tx1"/>
                          </a:solidFill>
                          <a:latin typeface="+mn-lt"/>
                          <a:ea typeface="+mn-ea"/>
                          <a:cs typeface="+mn-cs"/>
                        </a:rPr>
                        <a:t>.</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800" kern="1200" dirty="0">
                          <a:solidFill>
                            <a:schemeClr val="tx1"/>
                          </a:solidFill>
                          <a:latin typeface="+mn-lt"/>
                          <a:ea typeface="+mn-ea"/>
                          <a:cs typeface="+mn-cs"/>
                        </a:rPr>
                        <a:t>22</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800" kern="1200" dirty="0">
                          <a:solidFill>
                            <a:schemeClr val="tx1"/>
                          </a:solidFill>
                          <a:latin typeface="+mn-lt"/>
                          <a:ea typeface="+mn-ea"/>
                          <a:cs typeface="+mn-cs"/>
                        </a:rPr>
                        <a:t>Şili</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00993967"/>
                  </a:ext>
                </a:extLst>
              </a:tr>
              <a:tr h="396630">
                <a:tc>
                  <a:txBody>
                    <a:bodyPr/>
                    <a:lstStyle/>
                    <a:p>
                      <a:pPr algn="ctr" fontAlgn="ctr"/>
                      <a:r>
                        <a:rPr lang="tr-TR" sz="1800" kern="1200" dirty="0">
                          <a:solidFill>
                            <a:schemeClr val="tx1"/>
                          </a:solidFill>
                          <a:latin typeface="+mn-lt"/>
                          <a:ea typeface="+mn-ea"/>
                          <a:cs typeface="+mn-cs"/>
                        </a:rPr>
                        <a:t>11</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Güney Kore</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23</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ctr"/>
                      <a:r>
                        <a:rPr lang="tr-TR" sz="1800" kern="1200" dirty="0">
                          <a:solidFill>
                            <a:schemeClr val="tx1"/>
                          </a:solidFill>
                          <a:latin typeface="+mn-lt"/>
                          <a:ea typeface="+mn-ea"/>
                          <a:cs typeface="+mn-cs"/>
                        </a:rPr>
                        <a:t>Tayland</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314289282"/>
                  </a:ext>
                </a:extLst>
              </a:tr>
              <a:tr h="396630">
                <a:tc>
                  <a:txBody>
                    <a:bodyPr/>
                    <a:lstStyle/>
                    <a:p>
                      <a:pPr algn="ctr" fontAlgn="ctr"/>
                      <a:r>
                        <a:rPr lang="tr-TR" sz="1800" kern="1200" dirty="0">
                          <a:solidFill>
                            <a:schemeClr val="tx1"/>
                          </a:solidFill>
                          <a:latin typeface="+mn-lt"/>
                          <a:ea typeface="+mn-ea"/>
                          <a:cs typeface="+mn-cs"/>
                        </a:rPr>
                        <a:t>12</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800" kern="1200" dirty="0">
                          <a:solidFill>
                            <a:schemeClr val="tx1"/>
                          </a:solidFill>
                          <a:latin typeface="+mn-lt"/>
                          <a:ea typeface="+mn-ea"/>
                          <a:cs typeface="+mn-cs"/>
                        </a:rPr>
                        <a:t>Hindistan</a:t>
                      </a:r>
                    </a:p>
                  </a:txBody>
                  <a:tcPr marL="9525" marR="9525" marT="9525" marB="0" anchor="ctr">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800" kern="1200" dirty="0">
                          <a:solidFill>
                            <a:schemeClr val="tx1"/>
                          </a:solidFill>
                          <a:latin typeface="+mn-lt"/>
                          <a:ea typeface="+mn-ea"/>
                          <a:cs typeface="+mn-cs"/>
                        </a:rPr>
                        <a:t>24</a:t>
                      </a:r>
                    </a:p>
                  </a:txBody>
                  <a:tcPr marL="9525" marR="9525" marT="9525"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tc>
                  <a:txBody>
                    <a:bodyPr/>
                    <a:lstStyle/>
                    <a:p>
                      <a:pPr algn="ctr" fontAlgn="ctr"/>
                      <a:r>
                        <a:rPr lang="tr-TR" sz="1800" kern="1200" dirty="0">
                          <a:solidFill>
                            <a:schemeClr val="tx1"/>
                          </a:solidFill>
                          <a:latin typeface="+mn-lt"/>
                          <a:ea typeface="+mn-ea"/>
                          <a:cs typeface="+mn-cs"/>
                        </a:rPr>
                        <a:t>Vietnam</a:t>
                      </a:r>
                    </a:p>
                  </a:txBody>
                  <a:tcPr marL="9525" marR="9525" marT="9525" marB="0" anchor="ctr">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329865450"/>
                  </a:ext>
                </a:extLst>
              </a:tr>
            </a:tbl>
          </a:graphicData>
        </a:graphic>
      </p:graphicFrame>
      <p:sp>
        <p:nvSpPr>
          <p:cNvPr id="19" name="Dikdörtgen 18">
            <a:extLst>
              <a:ext uri="{FF2B5EF4-FFF2-40B4-BE49-F238E27FC236}">
                <a16:creationId xmlns:a16="http://schemas.microsoft.com/office/drawing/2014/main" id="{B3647A1D-2FFA-4DAD-B588-7204025FE7C7}"/>
              </a:ext>
            </a:extLst>
          </p:cNvPr>
          <p:cNvSpPr/>
          <p:nvPr/>
        </p:nvSpPr>
        <p:spPr>
          <a:xfrm>
            <a:off x="6435086" y="1059742"/>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    2022-2023 Dönemi Hedef Ülkeler</a:t>
            </a:r>
          </a:p>
        </p:txBody>
      </p:sp>
      <p:sp>
        <p:nvSpPr>
          <p:cNvPr id="8" name="Dikdörtgen 7">
            <a:extLst>
              <a:ext uri="{FF2B5EF4-FFF2-40B4-BE49-F238E27FC236}">
                <a16:creationId xmlns:a16="http://schemas.microsoft.com/office/drawing/2014/main" id="{E356989A-7F6F-4571-B462-06544561F26D}"/>
              </a:ext>
            </a:extLst>
          </p:cNvPr>
          <p:cNvSpPr/>
          <p:nvPr/>
        </p:nvSpPr>
        <p:spPr>
          <a:xfrm>
            <a:off x="732072" y="1648711"/>
            <a:ext cx="4952999" cy="1754326"/>
          </a:xfrm>
          <a:prstGeom prst="rect">
            <a:avLst/>
          </a:prstGeom>
        </p:spPr>
        <p:txBody>
          <a:bodyPr wrap="square">
            <a:spAutoFit/>
          </a:bodyPr>
          <a:lstStyle/>
          <a:p>
            <a:pPr algn="just">
              <a:defRPr/>
            </a:pPr>
            <a:r>
              <a:rPr lang="tr-TR" dirty="0">
                <a:solidFill>
                  <a:schemeClr val="tx2">
                    <a:lumMod val="75000"/>
                  </a:schemeClr>
                </a:solidFill>
                <a:latin typeface="+mn-lt"/>
              </a:rPr>
              <a:t>İhracatımızın ülke ve pazar açısından çeşitlendirilmesi ve firmalarımızın hedef pazar olarak nitelenen ülkelere yönlendirilebilmelerini </a:t>
            </a:r>
            <a:r>
              <a:rPr lang="tr-TR" dirty="0" err="1">
                <a:solidFill>
                  <a:schemeClr val="tx2">
                    <a:lumMod val="75000"/>
                  </a:schemeClr>
                </a:solidFill>
                <a:latin typeface="+mn-lt"/>
              </a:rPr>
              <a:t>teminen</a:t>
            </a:r>
            <a:r>
              <a:rPr lang="tr-TR" dirty="0">
                <a:solidFill>
                  <a:schemeClr val="tx2">
                    <a:lumMod val="75000"/>
                  </a:schemeClr>
                </a:solidFill>
                <a:latin typeface="+mn-lt"/>
              </a:rPr>
              <a:t> her yıl belirlenen </a:t>
            </a:r>
            <a:r>
              <a:rPr lang="tr-TR" dirty="0">
                <a:solidFill>
                  <a:srgbClr val="C00000"/>
                </a:solidFill>
                <a:latin typeface="+mn-lt"/>
              </a:rPr>
              <a:t>hedef ülkelerde düzenlenecek fuarlara</a:t>
            </a:r>
            <a:r>
              <a:rPr lang="tr-TR" dirty="0">
                <a:latin typeface="+mn-lt"/>
              </a:rPr>
              <a:t> </a:t>
            </a:r>
            <a:r>
              <a:rPr lang="tr-TR" dirty="0">
                <a:solidFill>
                  <a:schemeClr val="tx2">
                    <a:lumMod val="75000"/>
                  </a:schemeClr>
                </a:solidFill>
                <a:latin typeface="+mn-lt"/>
              </a:rPr>
              <a:t>iştirak eden katılımcıların </a:t>
            </a:r>
            <a:r>
              <a:rPr lang="tr-TR" dirty="0">
                <a:solidFill>
                  <a:srgbClr val="C00000"/>
                </a:solidFill>
                <a:latin typeface="+mn-lt"/>
              </a:rPr>
              <a:t>%50 destek oranına 20 puan ilave destek </a:t>
            </a:r>
            <a:r>
              <a:rPr lang="tr-TR" dirty="0">
                <a:solidFill>
                  <a:schemeClr val="tx2">
                    <a:lumMod val="75000"/>
                  </a:schemeClr>
                </a:solidFill>
                <a:latin typeface="+mn-lt"/>
              </a:rPr>
              <a:t>sağlanır. </a:t>
            </a:r>
          </a:p>
        </p:txBody>
      </p:sp>
      <p:sp>
        <p:nvSpPr>
          <p:cNvPr id="9" name="Dikdörtgen 8">
            <a:extLst>
              <a:ext uri="{FF2B5EF4-FFF2-40B4-BE49-F238E27FC236}">
                <a16:creationId xmlns:a16="http://schemas.microsoft.com/office/drawing/2014/main" id="{6B420789-1D80-43EF-89B7-271F9CC6D0DA}"/>
              </a:ext>
            </a:extLst>
          </p:cNvPr>
          <p:cNvSpPr/>
          <p:nvPr/>
        </p:nvSpPr>
        <p:spPr>
          <a:xfrm>
            <a:off x="732073" y="1074420"/>
            <a:ext cx="4953000" cy="338554"/>
          </a:xfrm>
          <a:prstGeom prst="rect">
            <a:avLst/>
          </a:prstGeom>
          <a:solidFill>
            <a:srgbClr val="00B0F0">
              <a:alpha val="15000"/>
            </a:srgbClr>
          </a:solidFill>
        </p:spPr>
        <p:txBody>
          <a:bodyPr wrap="square">
            <a:spAutoFit/>
          </a:bodyPr>
          <a:lstStyle/>
          <a:p>
            <a:pPr algn="ctr">
              <a:spcBef>
                <a:spcPct val="0"/>
              </a:spcBef>
              <a:defRPr/>
            </a:pPr>
            <a:r>
              <a:rPr lang="tr-TR" sz="1600" b="1" dirty="0">
                <a:solidFill>
                  <a:srgbClr val="002060"/>
                </a:solidFill>
                <a:cs typeface="Arial" pitchFamily="34" charset="0"/>
              </a:rPr>
              <a:t>Hedef Ülke Desteği</a:t>
            </a:r>
          </a:p>
        </p:txBody>
      </p:sp>
    </p:spTree>
    <p:extLst>
      <p:ext uri="{BB962C8B-B14F-4D97-AF65-F5344CB8AC3E}">
        <p14:creationId xmlns:p14="http://schemas.microsoft.com/office/powerpoint/2010/main" val="11851926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p:cNvSpPr txBox="1"/>
          <p:nvPr/>
        </p:nvSpPr>
        <p:spPr>
          <a:xfrm>
            <a:off x="2724150" y="8272"/>
            <a:ext cx="6743700" cy="584775"/>
          </a:xfrm>
          <a:prstGeom prst="rect">
            <a:avLst/>
          </a:prstGeom>
          <a:noFill/>
        </p:spPr>
        <p:txBody>
          <a:bodyPr wrap="square" rtlCol="0">
            <a:spAutoFit/>
          </a:bodyPr>
          <a:lstStyle/>
          <a:p>
            <a:pPr algn="ctr"/>
            <a:r>
              <a:rPr lang="tr-TR" sz="3200" b="1" dirty="0">
                <a:solidFill>
                  <a:srgbClr val="F0DAB1"/>
                </a:solidFill>
              </a:rPr>
              <a:t>Yurt Dışı Fuarlar</a:t>
            </a:r>
            <a:endParaRPr lang="tr-TR" sz="2400" dirty="0">
              <a:solidFill>
                <a:srgbClr val="F0DAB1"/>
              </a:solidFill>
            </a:endParaRPr>
          </a:p>
        </p:txBody>
      </p:sp>
      <p:sp>
        <p:nvSpPr>
          <p:cNvPr id="13" name="Metin kutusu 12"/>
          <p:cNvSpPr txBox="1"/>
          <p:nvPr/>
        </p:nvSpPr>
        <p:spPr>
          <a:xfrm>
            <a:off x="4357688" y="530951"/>
            <a:ext cx="3476624" cy="338554"/>
          </a:xfrm>
          <a:prstGeom prst="rect">
            <a:avLst/>
          </a:prstGeom>
          <a:noFill/>
        </p:spPr>
        <p:txBody>
          <a:bodyPr wrap="square" rtlCol="0">
            <a:spAutoFit/>
          </a:bodyPr>
          <a:lstStyle/>
          <a:p>
            <a:pPr algn="ctr"/>
            <a:r>
              <a:rPr lang="tr-TR" sz="1600" b="1" dirty="0">
                <a:solidFill>
                  <a:srgbClr val="F0DAB1"/>
                </a:solidFill>
              </a:rPr>
              <a:t>Mevzuat ve Destek Unsurları</a:t>
            </a:r>
            <a:endParaRPr lang="tr-TR" sz="1600" dirty="0">
              <a:solidFill>
                <a:srgbClr val="F0DAB1"/>
              </a:solidFill>
            </a:endParaRPr>
          </a:p>
        </p:txBody>
      </p:sp>
      <p:sp>
        <p:nvSpPr>
          <p:cNvPr id="19" name="Dikdörtgen 18">
            <a:extLst>
              <a:ext uri="{FF2B5EF4-FFF2-40B4-BE49-F238E27FC236}">
                <a16:creationId xmlns:a16="http://schemas.microsoft.com/office/drawing/2014/main" id="{B3647A1D-2FFA-4DAD-B588-7204025FE7C7}"/>
              </a:ext>
            </a:extLst>
          </p:cNvPr>
          <p:cNvSpPr/>
          <p:nvPr/>
        </p:nvSpPr>
        <p:spPr>
          <a:xfrm>
            <a:off x="3619500" y="1032579"/>
            <a:ext cx="4953000" cy="400110"/>
          </a:xfrm>
          <a:prstGeom prst="rect">
            <a:avLst/>
          </a:prstGeom>
          <a:solidFill>
            <a:srgbClr val="00B0F0">
              <a:alpha val="15000"/>
            </a:srgbClr>
          </a:solidFill>
        </p:spPr>
        <p:txBody>
          <a:bodyPr wrap="square">
            <a:spAutoFit/>
          </a:bodyPr>
          <a:lstStyle/>
          <a:p>
            <a:pPr algn="ctr">
              <a:spcBef>
                <a:spcPct val="0"/>
              </a:spcBef>
              <a:defRPr/>
            </a:pPr>
            <a:r>
              <a:rPr lang="tr-TR" sz="2000" b="1" dirty="0">
                <a:solidFill>
                  <a:srgbClr val="002060"/>
                </a:solidFill>
                <a:cs typeface="Arial" pitchFamily="34" charset="0"/>
              </a:rPr>
              <a:t>    Prestijli Fuar Desteği</a:t>
            </a:r>
          </a:p>
        </p:txBody>
      </p:sp>
      <p:sp>
        <p:nvSpPr>
          <p:cNvPr id="8" name="Dikdörtgen 7">
            <a:extLst>
              <a:ext uri="{FF2B5EF4-FFF2-40B4-BE49-F238E27FC236}">
                <a16:creationId xmlns:a16="http://schemas.microsoft.com/office/drawing/2014/main" id="{ABAB1F82-6A07-4F69-9744-DAB54DEC6642}"/>
              </a:ext>
            </a:extLst>
          </p:cNvPr>
          <p:cNvSpPr/>
          <p:nvPr/>
        </p:nvSpPr>
        <p:spPr>
          <a:xfrm>
            <a:off x="1123325" y="1666693"/>
            <a:ext cx="10383865" cy="646331"/>
          </a:xfrm>
          <a:prstGeom prst="rect">
            <a:avLst/>
          </a:prstGeom>
        </p:spPr>
        <p:txBody>
          <a:bodyPr wrap="square">
            <a:spAutoFit/>
          </a:bodyPr>
          <a:lstStyle/>
          <a:p>
            <a:r>
              <a:rPr lang="tr-TR" dirty="0">
                <a:solidFill>
                  <a:schemeClr val="tx2">
                    <a:lumMod val="75000"/>
                  </a:schemeClr>
                </a:solidFill>
                <a:latin typeface="Calibri" panose="020F0502020204030204" pitchFamily="34" charset="0"/>
                <a:ea typeface="Times New Roman" panose="02020603050405020304" pitchFamily="18" charset="0"/>
                <a:cs typeface="Times New Roman" panose="02020603050405020304" pitchFamily="18" charset="0"/>
              </a:rPr>
              <a:t>Katılımcı bir takvim yılı içinde en fazla 2 (iki) defaya mahsus olmak üzere Bakanlıkça belirlenen fuarlar için prestijli fuar katılımı desteğinden yararlanabilir.</a:t>
            </a:r>
            <a:endParaRPr lang="tr-TR" dirty="0">
              <a:solidFill>
                <a:schemeClr val="tx2">
                  <a:lumMod val="75000"/>
                </a:schemeClr>
              </a:solidFill>
            </a:endParaRPr>
          </a:p>
        </p:txBody>
      </p:sp>
      <p:sp>
        <p:nvSpPr>
          <p:cNvPr id="9" name="Dikdörtgen 8">
            <a:extLst>
              <a:ext uri="{FF2B5EF4-FFF2-40B4-BE49-F238E27FC236}">
                <a16:creationId xmlns:a16="http://schemas.microsoft.com/office/drawing/2014/main" id="{74F6F972-B929-4A81-B50B-E652B84A1BA4}"/>
              </a:ext>
            </a:extLst>
          </p:cNvPr>
          <p:cNvSpPr/>
          <p:nvPr/>
        </p:nvSpPr>
        <p:spPr>
          <a:xfrm>
            <a:off x="1123325" y="2921593"/>
            <a:ext cx="10110731" cy="2585323"/>
          </a:xfrm>
          <a:prstGeom prst="rect">
            <a:avLst/>
          </a:prstGeom>
        </p:spPr>
        <p:txBody>
          <a:bodyPr wrap="square">
            <a:spAutoFit/>
          </a:bodyPr>
          <a:lstStyle/>
          <a:p>
            <a:r>
              <a:rPr lang="tr-TR" dirty="0">
                <a:solidFill>
                  <a:schemeClr val="tx2">
                    <a:lumMod val="75000"/>
                  </a:schemeClr>
                </a:solidFill>
                <a:ea typeface="Calibri" panose="020F0502020204030204" pitchFamily="34" charset="0"/>
                <a:cs typeface="Times New Roman" panose="02020603050405020304" pitchFamily="18" charset="0"/>
              </a:rPr>
              <a:t>Prestijli fuarlar belirlenirken bakılan başlıca unsurlar;</a:t>
            </a:r>
          </a:p>
          <a:p>
            <a:r>
              <a:rPr lang="tr-TR" dirty="0">
                <a:solidFill>
                  <a:schemeClr val="tx2">
                    <a:lumMod val="75000"/>
                  </a:schemeClr>
                </a:solidFill>
                <a:ea typeface="Calibri" panose="020F0502020204030204" pitchFamily="34" charset="0"/>
                <a:cs typeface="Times New Roman" panose="02020603050405020304" pitchFamily="18" charset="0"/>
              </a:rPr>
              <a:t> </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Fuara katılan firma sayısı</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Profesyonel ziyaretçi sayısı</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Fuarın kaç yıldır düzenlendiği</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Sektöründe önde gelen bir fuar olup olmadığı</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Aynı ülkede aynı sektörde başka bir fuarın prestijli fuarlar listesinde yer alıp almaması</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cs typeface="Times New Roman" panose="02020603050405020304" pitchFamily="18" charset="0"/>
              </a:rPr>
              <a:t>Aynı dönemde aynı coğrafyada başka bir fuarın prestijli fuarlar listesinde yer alıp almaması</a:t>
            </a:r>
          </a:p>
          <a:p>
            <a:pPr marL="285750" indent="-285750">
              <a:buFont typeface="Wingdings" panose="05000000000000000000" pitchFamily="2" charset="2"/>
              <a:buChar char="§"/>
            </a:pPr>
            <a:r>
              <a:rPr lang="tr-TR" dirty="0">
                <a:solidFill>
                  <a:schemeClr val="tx2">
                    <a:lumMod val="75000"/>
                  </a:schemeClr>
                </a:solidFill>
                <a:ea typeface="Calibri" panose="020F0502020204030204" pitchFamily="34" charset="0"/>
              </a:rPr>
              <a:t>Fuarın denetiminin olup olmadığı, </a:t>
            </a:r>
            <a:r>
              <a:rPr lang="tr-TR" dirty="0" err="1">
                <a:solidFill>
                  <a:schemeClr val="tx2">
                    <a:lumMod val="75000"/>
                  </a:schemeClr>
                </a:solidFill>
                <a:ea typeface="Calibri" panose="020F0502020204030204" pitchFamily="34" charset="0"/>
              </a:rPr>
              <a:t>vb</a:t>
            </a:r>
            <a:r>
              <a:rPr lang="tr-TR" dirty="0">
                <a:solidFill>
                  <a:schemeClr val="tx2">
                    <a:lumMod val="75000"/>
                  </a:schemeClr>
                </a:solidFill>
                <a:ea typeface="Calibri" panose="020F0502020204030204" pitchFamily="34" charset="0"/>
              </a:rPr>
              <a:t>…</a:t>
            </a:r>
            <a:endParaRPr lang="tr-TR" dirty="0">
              <a:solidFill>
                <a:schemeClr val="tx2">
                  <a:lumMod val="75000"/>
                </a:schemeClr>
              </a:solidFill>
            </a:endParaRPr>
          </a:p>
        </p:txBody>
      </p:sp>
    </p:spTree>
    <p:extLst>
      <p:ext uri="{BB962C8B-B14F-4D97-AF65-F5344CB8AC3E}">
        <p14:creationId xmlns:p14="http://schemas.microsoft.com/office/powerpoint/2010/main" val="23201485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etekCros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Blue_PetekCros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12249</TotalTime>
  <Words>2135</Words>
  <Application>Microsoft Office PowerPoint</Application>
  <PresentationFormat>Geniş ekran</PresentationFormat>
  <Paragraphs>300</Paragraphs>
  <Slides>15</Slides>
  <Notes>13</Notes>
  <HiddenSlides>0</HiddenSlides>
  <MMClips>0</MMClips>
  <ScaleCrop>false</ScaleCrop>
  <HeadingPairs>
    <vt:vector size="6" baseType="variant">
      <vt:variant>
        <vt:lpstr>Kullanılan Yazı Tipleri</vt:lpstr>
      </vt:variant>
      <vt:variant>
        <vt:i4>6</vt:i4>
      </vt:variant>
      <vt:variant>
        <vt:lpstr>Tema</vt:lpstr>
      </vt:variant>
      <vt:variant>
        <vt:i4>5</vt:i4>
      </vt:variant>
      <vt:variant>
        <vt:lpstr>Slayt Başlıkları</vt:lpstr>
      </vt:variant>
      <vt:variant>
        <vt:i4>15</vt:i4>
      </vt:variant>
    </vt:vector>
  </HeadingPairs>
  <TitlesOfParts>
    <vt:vector size="26" baseType="lpstr">
      <vt:lpstr>Arial</vt:lpstr>
      <vt:lpstr>Calibri</vt:lpstr>
      <vt:lpstr>Calibri Light</vt:lpstr>
      <vt:lpstr>Century Gothic (Başlıklar)</vt:lpstr>
      <vt:lpstr>Times New Roman</vt:lpstr>
      <vt:lpstr>Wingdings</vt:lpstr>
      <vt:lpstr>PetekCross</vt:lpstr>
      <vt:lpstr>2_Özel Tasarım</vt:lpstr>
      <vt:lpstr>Özel Tasarım</vt:lpstr>
      <vt:lpstr>1_Özel Tasarım</vt:lpstr>
      <vt:lpstr>Blue_PetekCross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MKY</dc:creator>
  <cp:lastModifiedBy>İrem Gözde Karataş</cp:lastModifiedBy>
  <cp:revision>1227</cp:revision>
  <cp:lastPrinted>2022-07-25T14:09:39Z</cp:lastPrinted>
  <dcterms:created xsi:type="dcterms:W3CDTF">2019-05-03T19:30:26Z</dcterms:created>
  <dcterms:modified xsi:type="dcterms:W3CDTF">2022-09-27T11:59:50Z</dcterms:modified>
</cp:coreProperties>
</file>